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1" r:id="rId6"/>
    <p:sldId id="262" r:id="rId7"/>
    <p:sldId id="263" r:id="rId8"/>
    <p:sldId id="264" r:id="rId9"/>
    <p:sldId id="265" r:id="rId10"/>
    <p:sldId id="267" r:id="rId11"/>
    <p:sldId id="268" r:id="rId12"/>
    <p:sldId id="271" r:id="rId13"/>
    <p:sldId id="269" r:id="rId14"/>
    <p:sldId id="270" r:id="rId15"/>
    <p:sldId id="273" r:id="rId16"/>
    <p:sldId id="272" r:id="rId17"/>
    <p:sldId id="275" r:id="rId18"/>
    <p:sldId id="274" r:id="rId19"/>
    <p:sldId id="283" r:id="rId20"/>
    <p:sldId id="282" r:id="rId21"/>
    <p:sldId id="285" r:id="rId22"/>
    <p:sldId id="284" r:id="rId23"/>
    <p:sldId id="287" r:id="rId24"/>
    <p:sldId id="286" r:id="rId25"/>
    <p:sldId id="290" r:id="rId26"/>
    <p:sldId id="276" r:id="rId27"/>
    <p:sldId id="277" r:id="rId28"/>
    <p:sldId id="280" r:id="rId29"/>
    <p:sldId id="279" r:id="rId30"/>
    <p:sldId id="294" r:id="rId31"/>
    <p:sldId id="293" r:id="rId32"/>
    <p:sldId id="292" r:id="rId33"/>
    <p:sldId id="291" r:id="rId34"/>
    <p:sldId id="281" r:id="rId35"/>
    <p:sldId id="295" r:id="rId36"/>
    <p:sldId id="26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med Nihal" initials="MN" lastIdx="1" clrIdx="0">
    <p:extLst>
      <p:ext uri="{19B8F6BF-5375-455C-9EA6-DF929625EA0E}">
        <p15:presenceInfo xmlns:p15="http://schemas.microsoft.com/office/powerpoint/2012/main" userId="3826f51442e5fd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91" d="100"/>
          <a:sy n="91" d="100"/>
        </p:scale>
        <p:origin x="36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09/01/2025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16799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09/01/2025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9626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09/01/2025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783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09/01/2025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19091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09/01/2025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406418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09/01/2025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73878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09/01/2025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0163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09/01/2025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09/01/2025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24971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09/01/2025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521564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09/01/2025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874595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ea typeface="Verdana" pitchFamily="34" charset="0"/>
                <a:cs typeface="Verdana" pitchFamily="34" charset="0"/>
              </a:defRPr>
            </a:lvl1pPr>
          </a:lstStyle>
          <a:p>
            <a:fld id="{4994CE30-7D40-4BC0-BA0D-56C992D5B4BD}" type="datetimeFigureOut">
              <a:rPr lang="en-GB" smtClean="0"/>
              <a:t>09/01/2025</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ea typeface="Verdana" pitchFamily="34" charset="0"/>
                <a:cs typeface="Verdana"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ea typeface="Verdana" pitchFamily="34" charset="0"/>
                <a:cs typeface="Verdana" pitchFamily="34" charset="0"/>
              </a:defRPr>
            </a:lvl1pPr>
          </a:lstStyle>
          <a:p>
            <a:fld id="{1BCD3F7E-62B3-4FB9-95CE-D1B0CC271B85}" type="slidenum">
              <a:rPr lang="en-GB" smtClean="0"/>
              <a:t>‹#›</a:t>
            </a:fld>
            <a:endParaRPr lang="en-GB"/>
          </a:p>
        </p:txBody>
      </p:sp>
      <p:sp>
        <p:nvSpPr>
          <p:cNvPr id="8" name="Line 6">
            <a:extLst>
              <a:ext uri="{FF2B5EF4-FFF2-40B4-BE49-F238E27FC236}">
                <a16:creationId xmlns:a16="http://schemas.microsoft.com/office/drawing/2014/main" id="{3F0EAE8F-8B4C-436F-93E6-DF250930561C}"/>
              </a:ext>
            </a:extLst>
          </p:cNvPr>
          <p:cNvSpPr>
            <a:spLocks noChangeShapeType="1"/>
          </p:cNvSpPr>
          <p:nvPr/>
        </p:nvSpPr>
        <p:spPr bwMode="auto">
          <a:xfrm>
            <a:off x="812800" y="914400"/>
            <a:ext cx="10668000" cy="0"/>
          </a:xfrm>
          <a:prstGeom prst="line">
            <a:avLst/>
          </a:prstGeom>
          <a:noFill/>
          <a:ln w="57150" cmpd="thickThin">
            <a:solidFill>
              <a:schemeClr val="tx1"/>
            </a:solidFill>
            <a:round/>
            <a:headEnd/>
            <a:tailEnd/>
          </a:ln>
          <a:effectLst/>
        </p:spPr>
        <p:txBody>
          <a:bodyPr/>
          <a:lstStyle/>
          <a:p>
            <a:pPr>
              <a:defRPr/>
            </a:pPr>
            <a:endParaRPr lang="en-IN" sz="1800"/>
          </a:p>
        </p:txBody>
      </p:sp>
      <p:pic>
        <p:nvPicPr>
          <p:cNvPr id="7" name="Picture 7">
            <a:extLst>
              <a:ext uri="{FF2B5EF4-FFF2-40B4-BE49-F238E27FC236}">
                <a16:creationId xmlns:a16="http://schemas.microsoft.com/office/drawing/2014/main" id="{F5847C07-33FE-4652-A9FD-CD40E657B784}"/>
              </a:ext>
            </a:extLst>
          </p:cNvPr>
          <p:cNvPicPr>
            <a:picLocks noChangeAspect="1"/>
          </p:cNvPicPr>
          <p:nvPr/>
        </p:nvPicPr>
        <p:blipFill rotWithShape="1">
          <a:blip r:embed="rId13">
            <a:extLst>
              <a:ext uri="{28A0092B-C50C-407E-A947-70E740481C1C}">
                <a14:useLocalDpi xmlns:a14="http://schemas.microsoft.com/office/drawing/2010/main" val="0"/>
              </a:ext>
            </a:extLst>
          </a:blip>
          <a:srcRect b="18045"/>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4840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b="1" kern="1200">
          <a:solidFill>
            <a:srgbClr val="FF0000"/>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0469" y="1069102"/>
            <a:ext cx="10363200" cy="1470025"/>
          </a:xfrm>
        </p:spPr>
        <p:txBody>
          <a:bodyPr/>
          <a:lstStyle/>
          <a:p>
            <a:pPr algn="ctr"/>
            <a:r>
              <a:rPr lang="en-GB" dirty="0"/>
              <a:t>Leveraging Technology to Improve Customer Experience</a:t>
            </a:r>
          </a:p>
        </p:txBody>
      </p:sp>
      <p:sp>
        <p:nvSpPr>
          <p:cNvPr id="3" name="Subtitle 2"/>
          <p:cNvSpPr>
            <a:spLocks noGrp="1"/>
          </p:cNvSpPr>
          <p:nvPr>
            <p:ph type="subTitle" idx="1"/>
          </p:nvPr>
        </p:nvSpPr>
        <p:spPr>
          <a:xfrm>
            <a:off x="790469" y="2721956"/>
            <a:ext cx="3970594" cy="552184"/>
          </a:xfrm>
        </p:spPr>
        <p:txBody>
          <a:bodyPr/>
          <a:lstStyle/>
          <a:p>
            <a:pPr algn="l"/>
            <a:r>
              <a:rPr lang="en-GB" dirty="0"/>
              <a:t>Batch Number:</a:t>
            </a:r>
          </a:p>
          <a:p>
            <a:pPr algn="l"/>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753192920"/>
              </p:ext>
            </p:extLst>
          </p:nvPr>
        </p:nvGraphicFramePr>
        <p:xfrm>
          <a:off x="630904" y="3274141"/>
          <a:ext cx="5418666" cy="2225040"/>
        </p:xfrm>
        <a:graphic>
          <a:graphicData uri="http://schemas.openxmlformats.org/drawingml/2006/table">
            <a:tbl>
              <a:tblPr firstRow="1" bandRow="1">
                <a:tableStyleId>{2D5ABB26-0587-4C30-8999-92F81FD0307C}</a:tableStyleId>
              </a:tblPr>
              <a:tblGrid>
                <a:gridCol w="2085000">
                  <a:extLst>
                    <a:ext uri="{9D8B030D-6E8A-4147-A177-3AD203B41FA5}">
                      <a16:colId xmlns:a16="http://schemas.microsoft.com/office/drawing/2014/main" val="3331634959"/>
                    </a:ext>
                  </a:extLst>
                </a:gridCol>
                <a:gridCol w="3333666">
                  <a:extLst>
                    <a:ext uri="{9D8B030D-6E8A-4147-A177-3AD203B41FA5}">
                      <a16:colId xmlns:a16="http://schemas.microsoft.com/office/drawing/2014/main" val="2054911721"/>
                    </a:ext>
                  </a:extLst>
                </a:gridCol>
              </a:tblGrid>
              <a:tr h="370840">
                <a:tc>
                  <a:txBody>
                    <a:bodyPr/>
                    <a:lstStyle/>
                    <a:p>
                      <a:pPr algn="ctr"/>
                      <a:r>
                        <a:rPr lang="en-GB" b="1" dirty="0">
                          <a:solidFill>
                            <a:schemeClr val="tx2">
                              <a:lumMod val="75000"/>
                            </a:schemeClr>
                          </a:solidFill>
                        </a:rPr>
                        <a:t>Roll Number</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b="1" dirty="0">
                          <a:solidFill>
                            <a:schemeClr val="tx2">
                              <a:lumMod val="75000"/>
                            </a:schemeClr>
                          </a:solidFill>
                        </a:rPr>
                        <a:t>Student Name</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54405261"/>
                  </a:ext>
                </a:extLst>
              </a:tr>
              <a:tr h="370840">
                <a:tc>
                  <a:txBody>
                    <a:bodyPr/>
                    <a:lstStyle/>
                    <a:p>
                      <a:pPr algn="ctr"/>
                      <a:r>
                        <a:rPr lang="en-GB" dirty="0"/>
                        <a:t>20211CSE0391</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dirty="0"/>
                        <a:t>Rachana </a:t>
                      </a:r>
                      <a:r>
                        <a:rPr lang="en-GB" dirty="0" err="1"/>
                        <a:t>Varadaraj</a:t>
                      </a: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83651183"/>
                  </a:ext>
                </a:extLst>
              </a:tr>
              <a:tr h="370840">
                <a:tc>
                  <a:txBody>
                    <a:bodyPr/>
                    <a:lstStyle/>
                    <a:p>
                      <a:pPr algn="ctr"/>
                      <a:r>
                        <a:rPr lang="en-GB" dirty="0"/>
                        <a:t>20211CSE0353</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dirty="0"/>
                        <a:t>Mohammed Tauseef Ahmed</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53141741"/>
                  </a:ext>
                </a:extLst>
              </a:tr>
              <a:tr h="370840">
                <a:tc>
                  <a:txBody>
                    <a:bodyPr/>
                    <a:lstStyle/>
                    <a:p>
                      <a:pPr algn="ctr"/>
                      <a:r>
                        <a:rPr lang="en-GB" dirty="0"/>
                        <a:t>20211CSE0365</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dirty="0" err="1"/>
                        <a:t>Dhriteshree</a:t>
                      </a:r>
                      <a:r>
                        <a:rPr lang="en-GB" dirty="0"/>
                        <a:t> M R</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99541891"/>
                  </a:ext>
                </a:extLst>
              </a:tr>
              <a:tr h="370840">
                <a:tc>
                  <a:txBody>
                    <a:bodyPr/>
                    <a:lstStyle/>
                    <a:p>
                      <a:pPr algn="ctr"/>
                      <a:r>
                        <a:rPr lang="en-GB" dirty="0"/>
                        <a:t>20211CSE0359</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dirty="0"/>
                        <a:t>Mohammed Zahid Hasan</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57888934"/>
                  </a:ext>
                </a:extLst>
              </a:tr>
              <a:tr h="370840">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80820719"/>
                  </a:ext>
                </a:extLst>
              </a:tr>
            </a:tbl>
          </a:graphicData>
        </a:graphic>
      </p:graphicFrame>
      <p:sp>
        <p:nvSpPr>
          <p:cNvPr id="5" name="Subtitle 2"/>
          <p:cNvSpPr txBox="1">
            <a:spLocks/>
          </p:cNvSpPr>
          <p:nvPr/>
        </p:nvSpPr>
        <p:spPr>
          <a:xfrm>
            <a:off x="6454795" y="3274140"/>
            <a:ext cx="5514292" cy="243348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dirty="0"/>
              <a:t>Under the Supervision of,</a:t>
            </a:r>
          </a:p>
          <a:p>
            <a:endParaRPr lang="en-GB" dirty="0"/>
          </a:p>
          <a:p>
            <a:pPr algn="l"/>
            <a:r>
              <a:rPr lang="en-GB" sz="1700" dirty="0" err="1"/>
              <a:t>Dr.</a:t>
            </a:r>
            <a:r>
              <a:rPr lang="en-GB" sz="1700" dirty="0"/>
              <a:t> </a:t>
            </a:r>
            <a:r>
              <a:rPr lang="en-GB" sz="1700" dirty="0" err="1"/>
              <a:t>Jothish</a:t>
            </a:r>
            <a:r>
              <a:rPr lang="en-GB" sz="1700" dirty="0"/>
              <a:t> C</a:t>
            </a:r>
          </a:p>
          <a:p>
            <a:pPr algn="l"/>
            <a:r>
              <a:rPr lang="en-GB" sz="1700" dirty="0"/>
              <a:t>Associate Professor</a:t>
            </a:r>
          </a:p>
          <a:p>
            <a:pPr algn="l"/>
            <a:r>
              <a:rPr lang="en-GB" sz="1700" dirty="0"/>
              <a:t>School of Computer Science &amp; Engineering</a:t>
            </a:r>
          </a:p>
          <a:p>
            <a:pPr algn="l"/>
            <a:r>
              <a:rPr lang="en-GB" sz="1700" dirty="0"/>
              <a:t>Presidency University</a:t>
            </a:r>
          </a:p>
          <a:p>
            <a:pPr algn="l"/>
            <a:endParaRPr lang="en-GB" dirty="0"/>
          </a:p>
        </p:txBody>
      </p:sp>
      <p:sp>
        <p:nvSpPr>
          <p:cNvPr id="6" name="Subtitle 2"/>
          <p:cNvSpPr txBox="1">
            <a:spLocks/>
          </p:cNvSpPr>
          <p:nvPr/>
        </p:nvSpPr>
        <p:spPr>
          <a:xfrm>
            <a:off x="3986772" y="334089"/>
            <a:ext cx="3970594" cy="552184"/>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dirty="0"/>
              <a:t>PIP104 University Project-II</a:t>
            </a:r>
          </a:p>
          <a:p>
            <a:r>
              <a:rPr lang="en-GB" dirty="0"/>
              <a:t>Review-2</a:t>
            </a:r>
          </a:p>
        </p:txBody>
      </p:sp>
    </p:spTree>
    <p:extLst>
      <p:ext uri="{BB962C8B-B14F-4D97-AF65-F5344CB8AC3E}">
        <p14:creationId xmlns:p14="http://schemas.microsoft.com/office/powerpoint/2010/main" val="3122649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EC75F-CF8C-1B4E-226E-19AE44871751}"/>
              </a:ext>
            </a:extLst>
          </p:cNvPr>
          <p:cNvSpPr>
            <a:spLocks noGrp="1"/>
          </p:cNvSpPr>
          <p:nvPr>
            <p:ph type="title"/>
          </p:nvPr>
        </p:nvSpPr>
        <p:spPr/>
        <p:txBody>
          <a:bodyPr/>
          <a:lstStyle/>
          <a:p>
            <a:r>
              <a:rPr lang="en-US" dirty="0"/>
              <a:t>PSEUDOCODE</a:t>
            </a:r>
            <a:endParaRPr lang="en-IN" dirty="0"/>
          </a:p>
        </p:txBody>
      </p:sp>
      <p:pic>
        <p:nvPicPr>
          <p:cNvPr id="7" name="Content Placeholder 6">
            <a:extLst>
              <a:ext uri="{FF2B5EF4-FFF2-40B4-BE49-F238E27FC236}">
                <a16:creationId xmlns:a16="http://schemas.microsoft.com/office/drawing/2014/main" id="{A371034A-4123-B674-72E4-3AB62678897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0004" y="1075888"/>
            <a:ext cx="5221680" cy="4953000"/>
          </a:xfrm>
          <a:prstGeom prst="rect">
            <a:avLst/>
          </a:prstGeom>
          <a:noFill/>
          <a:ln>
            <a:noFill/>
          </a:ln>
        </p:spPr>
      </p:pic>
      <p:pic>
        <p:nvPicPr>
          <p:cNvPr id="8" name="Picture 7">
            <a:extLst>
              <a:ext uri="{FF2B5EF4-FFF2-40B4-BE49-F238E27FC236}">
                <a16:creationId xmlns:a16="http://schemas.microsoft.com/office/drawing/2014/main" id="{AF36E702-2572-EDCF-11EA-955E214C3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0319" y="1598295"/>
            <a:ext cx="5320482" cy="3661410"/>
          </a:xfrm>
          <a:prstGeom prst="rect">
            <a:avLst/>
          </a:prstGeom>
          <a:noFill/>
          <a:ln>
            <a:noFill/>
          </a:ln>
        </p:spPr>
      </p:pic>
    </p:spTree>
    <p:extLst>
      <p:ext uri="{BB962C8B-B14F-4D97-AF65-F5344CB8AC3E}">
        <p14:creationId xmlns:p14="http://schemas.microsoft.com/office/powerpoint/2010/main" val="592053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3F36D6-0156-A7E4-C27A-07CCB4D4C9C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863" y="1503045"/>
            <a:ext cx="5677535" cy="3851910"/>
          </a:xfrm>
          <a:prstGeom prst="rect">
            <a:avLst/>
          </a:prstGeom>
          <a:noFill/>
          <a:ln>
            <a:noFill/>
          </a:ln>
        </p:spPr>
      </p:pic>
      <p:pic>
        <p:nvPicPr>
          <p:cNvPr id="5" name="Picture 4">
            <a:extLst>
              <a:ext uri="{FF2B5EF4-FFF2-40B4-BE49-F238E27FC236}">
                <a16:creationId xmlns:a16="http://schemas.microsoft.com/office/drawing/2014/main" id="{B6C3A485-979E-CDA1-1F75-F3AB7A6C3D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6602" y="1470660"/>
            <a:ext cx="5677535" cy="3916680"/>
          </a:xfrm>
          <a:prstGeom prst="rect">
            <a:avLst/>
          </a:prstGeom>
          <a:noFill/>
          <a:ln>
            <a:noFill/>
          </a:ln>
        </p:spPr>
      </p:pic>
    </p:spTree>
    <p:extLst>
      <p:ext uri="{BB962C8B-B14F-4D97-AF65-F5344CB8AC3E}">
        <p14:creationId xmlns:p14="http://schemas.microsoft.com/office/powerpoint/2010/main" val="1135879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EA9C-3644-D731-942F-19D4F27E98A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108EB26-73FA-B7A2-62C0-FDF1D8477B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864" y="1585595"/>
            <a:ext cx="5677535" cy="3686810"/>
          </a:xfrm>
          <a:prstGeom prst="rect">
            <a:avLst/>
          </a:prstGeom>
          <a:noFill/>
          <a:ln>
            <a:noFill/>
          </a:ln>
        </p:spPr>
      </p:pic>
      <p:pic>
        <p:nvPicPr>
          <p:cNvPr id="5" name="Picture 4">
            <a:extLst>
              <a:ext uri="{FF2B5EF4-FFF2-40B4-BE49-F238E27FC236}">
                <a16:creationId xmlns:a16="http://schemas.microsoft.com/office/drawing/2014/main" id="{434FCBE3-F17B-70AF-1BE7-24834D6F334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6601" y="1603375"/>
            <a:ext cx="5677535" cy="3669030"/>
          </a:xfrm>
          <a:prstGeom prst="rect">
            <a:avLst/>
          </a:prstGeom>
          <a:noFill/>
          <a:ln>
            <a:noFill/>
          </a:ln>
        </p:spPr>
      </p:pic>
    </p:spTree>
    <p:extLst>
      <p:ext uri="{BB962C8B-B14F-4D97-AF65-F5344CB8AC3E}">
        <p14:creationId xmlns:p14="http://schemas.microsoft.com/office/powerpoint/2010/main" val="2395413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84B34D-0F59-9A99-A913-C5FB1E18EEB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641" y="1458277"/>
            <a:ext cx="5677535" cy="3941445"/>
          </a:xfrm>
          <a:prstGeom prst="rect">
            <a:avLst/>
          </a:prstGeom>
          <a:noFill/>
          <a:ln>
            <a:noFill/>
          </a:ln>
        </p:spPr>
      </p:pic>
      <p:pic>
        <p:nvPicPr>
          <p:cNvPr id="5" name="Picture 4">
            <a:extLst>
              <a:ext uri="{FF2B5EF4-FFF2-40B4-BE49-F238E27FC236}">
                <a16:creationId xmlns:a16="http://schemas.microsoft.com/office/drawing/2014/main" id="{8D03737A-94EF-F352-B07E-A9E26C0522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9826" y="1485899"/>
            <a:ext cx="5677535" cy="3886200"/>
          </a:xfrm>
          <a:prstGeom prst="rect">
            <a:avLst/>
          </a:prstGeom>
          <a:noFill/>
          <a:ln>
            <a:noFill/>
          </a:ln>
        </p:spPr>
      </p:pic>
    </p:spTree>
    <p:extLst>
      <p:ext uri="{BB962C8B-B14F-4D97-AF65-F5344CB8AC3E}">
        <p14:creationId xmlns:p14="http://schemas.microsoft.com/office/powerpoint/2010/main" val="364344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43EAC-7373-AD7E-2685-952CAF00AC0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779FD58-A303-FD28-B361-29597B91C13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641" y="1593532"/>
            <a:ext cx="5677535" cy="3670935"/>
          </a:xfrm>
          <a:prstGeom prst="rect">
            <a:avLst/>
          </a:prstGeom>
          <a:noFill/>
          <a:ln>
            <a:noFill/>
          </a:ln>
        </p:spPr>
      </p:pic>
      <p:pic>
        <p:nvPicPr>
          <p:cNvPr id="5" name="Picture 4">
            <a:extLst>
              <a:ext uri="{FF2B5EF4-FFF2-40B4-BE49-F238E27FC236}">
                <a16:creationId xmlns:a16="http://schemas.microsoft.com/office/drawing/2014/main" id="{2F04D051-840C-7381-EF0D-993C9E5FFD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9826" y="1540191"/>
            <a:ext cx="5677535" cy="3777615"/>
          </a:xfrm>
          <a:prstGeom prst="rect">
            <a:avLst/>
          </a:prstGeom>
          <a:noFill/>
          <a:ln>
            <a:noFill/>
          </a:ln>
        </p:spPr>
      </p:pic>
    </p:spTree>
    <p:extLst>
      <p:ext uri="{BB962C8B-B14F-4D97-AF65-F5344CB8AC3E}">
        <p14:creationId xmlns:p14="http://schemas.microsoft.com/office/powerpoint/2010/main" val="4068506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8CFFE-6CB1-634A-7A93-0FFC3EB101D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1FFACEB-499A-C7D2-A913-AD7D2E19E73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253" y="1439862"/>
            <a:ext cx="5677535" cy="3978275"/>
          </a:xfrm>
          <a:prstGeom prst="rect">
            <a:avLst/>
          </a:prstGeom>
          <a:noFill/>
          <a:ln>
            <a:noFill/>
          </a:ln>
        </p:spPr>
      </p:pic>
      <p:pic>
        <p:nvPicPr>
          <p:cNvPr id="5" name="Picture 4">
            <a:extLst>
              <a:ext uri="{FF2B5EF4-FFF2-40B4-BE49-F238E27FC236}">
                <a16:creationId xmlns:a16="http://schemas.microsoft.com/office/drawing/2014/main" id="{61C9B021-4859-0AAF-1CED-643317B9485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8214" y="1469707"/>
            <a:ext cx="5677535" cy="3948430"/>
          </a:xfrm>
          <a:prstGeom prst="rect">
            <a:avLst/>
          </a:prstGeom>
          <a:noFill/>
          <a:ln>
            <a:noFill/>
          </a:ln>
        </p:spPr>
      </p:pic>
    </p:spTree>
    <p:extLst>
      <p:ext uri="{BB962C8B-B14F-4D97-AF65-F5344CB8AC3E}">
        <p14:creationId xmlns:p14="http://schemas.microsoft.com/office/powerpoint/2010/main" val="245305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BF397-B208-128B-807B-A92100B4FA7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3EABC8A-B7C3-2D26-D6AB-30B4F18220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1085" y="1432560"/>
            <a:ext cx="5677535" cy="3992880"/>
          </a:xfrm>
          <a:prstGeom prst="rect">
            <a:avLst/>
          </a:prstGeom>
          <a:noFill/>
          <a:ln>
            <a:noFill/>
          </a:ln>
        </p:spPr>
      </p:pic>
      <p:pic>
        <p:nvPicPr>
          <p:cNvPr id="5" name="Picture 4">
            <a:extLst>
              <a:ext uri="{FF2B5EF4-FFF2-40B4-BE49-F238E27FC236}">
                <a16:creationId xmlns:a16="http://schemas.microsoft.com/office/drawing/2014/main" id="{6B4CC6C5-1799-3E13-0342-7260836152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93382" y="1415415"/>
            <a:ext cx="5677535" cy="4027170"/>
          </a:xfrm>
          <a:prstGeom prst="rect">
            <a:avLst/>
          </a:prstGeom>
          <a:noFill/>
          <a:ln>
            <a:noFill/>
          </a:ln>
        </p:spPr>
      </p:pic>
    </p:spTree>
    <p:extLst>
      <p:ext uri="{BB962C8B-B14F-4D97-AF65-F5344CB8AC3E}">
        <p14:creationId xmlns:p14="http://schemas.microsoft.com/office/powerpoint/2010/main" val="1665047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6ED1B-4A2E-87C2-2875-AEA197817A8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415199E-D71C-0AEA-14D2-17BEF711851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252" y="1470977"/>
            <a:ext cx="5677535" cy="3916045"/>
          </a:xfrm>
          <a:prstGeom prst="rect">
            <a:avLst/>
          </a:prstGeom>
          <a:noFill/>
          <a:ln>
            <a:noFill/>
          </a:ln>
        </p:spPr>
      </p:pic>
      <p:pic>
        <p:nvPicPr>
          <p:cNvPr id="5" name="Picture 4">
            <a:extLst>
              <a:ext uri="{FF2B5EF4-FFF2-40B4-BE49-F238E27FC236}">
                <a16:creationId xmlns:a16="http://schemas.microsoft.com/office/drawing/2014/main" id="{3B8DA565-9AFF-902E-DCDF-8F0FCF0E0D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8215" y="1275396"/>
            <a:ext cx="5677535" cy="4307205"/>
          </a:xfrm>
          <a:prstGeom prst="rect">
            <a:avLst/>
          </a:prstGeom>
          <a:noFill/>
          <a:ln>
            <a:noFill/>
          </a:ln>
        </p:spPr>
      </p:pic>
    </p:spTree>
    <p:extLst>
      <p:ext uri="{BB962C8B-B14F-4D97-AF65-F5344CB8AC3E}">
        <p14:creationId xmlns:p14="http://schemas.microsoft.com/office/powerpoint/2010/main" val="4227771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1E4D0-F885-7E67-C5F7-B905F32A6B4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08CAEBB-93DF-4123-AE1B-4A4517BF6E9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475" y="1516380"/>
            <a:ext cx="5677535" cy="3825240"/>
          </a:xfrm>
          <a:prstGeom prst="rect">
            <a:avLst/>
          </a:prstGeom>
          <a:noFill/>
          <a:ln>
            <a:noFill/>
          </a:ln>
        </p:spPr>
      </p:pic>
      <p:pic>
        <p:nvPicPr>
          <p:cNvPr id="5" name="Picture 4">
            <a:extLst>
              <a:ext uri="{FF2B5EF4-FFF2-40B4-BE49-F238E27FC236}">
                <a16:creationId xmlns:a16="http://schemas.microsoft.com/office/drawing/2014/main" id="{B2EBE395-464B-7821-EF5A-B65AFD0538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4992" y="1491959"/>
            <a:ext cx="5677535" cy="3881120"/>
          </a:xfrm>
          <a:prstGeom prst="rect">
            <a:avLst/>
          </a:prstGeom>
          <a:noFill/>
          <a:ln>
            <a:noFill/>
          </a:ln>
        </p:spPr>
      </p:pic>
    </p:spTree>
    <p:extLst>
      <p:ext uri="{BB962C8B-B14F-4D97-AF65-F5344CB8AC3E}">
        <p14:creationId xmlns:p14="http://schemas.microsoft.com/office/powerpoint/2010/main" val="3370995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07D68-29F4-EC9D-CF66-4387DC54883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A8432FD-ADB9-6D84-BBAC-37249CBBC52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641" y="1546860"/>
            <a:ext cx="5677535" cy="3764280"/>
          </a:xfrm>
          <a:prstGeom prst="rect">
            <a:avLst/>
          </a:prstGeom>
          <a:noFill/>
          <a:ln>
            <a:noFill/>
          </a:ln>
        </p:spPr>
      </p:pic>
      <p:pic>
        <p:nvPicPr>
          <p:cNvPr id="3" name="Picture 2">
            <a:extLst>
              <a:ext uri="{FF2B5EF4-FFF2-40B4-BE49-F238E27FC236}">
                <a16:creationId xmlns:a16="http://schemas.microsoft.com/office/drawing/2014/main" id="{9186949D-91BB-E1B5-4EC5-54252FA671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9826" y="1562735"/>
            <a:ext cx="5677535" cy="3748405"/>
          </a:xfrm>
          <a:prstGeom prst="rect">
            <a:avLst/>
          </a:prstGeom>
          <a:noFill/>
          <a:ln>
            <a:noFill/>
          </a:ln>
        </p:spPr>
      </p:pic>
    </p:spTree>
    <p:extLst>
      <p:ext uri="{BB962C8B-B14F-4D97-AF65-F5344CB8AC3E}">
        <p14:creationId xmlns:p14="http://schemas.microsoft.com/office/powerpoint/2010/main" val="1325495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normAutofit fontScale="92500"/>
          </a:bodyPr>
          <a:lstStyle/>
          <a:p>
            <a:pPr marL="0" indent="0">
              <a:lnSpc>
                <a:spcPct val="150000"/>
              </a:lnSpc>
              <a:buNone/>
            </a:pPr>
            <a:r>
              <a:rPr lang="en-US" sz="2200" dirty="0">
                <a:effectLst/>
              </a:rPr>
              <a:t>The insurance industry plays a vital role in providing financial security by covering risks such as health emergencies, accidents, or property damage. However, customers often struggle to understand their insurance policies due to the complex terms, lengthy documents, and legal jargon. This is how emerging technologies are improving transparency in the insurance industry, making policies more accessible, and fostering better trust between customers and insurers. The goal is to identify effective solutions that not only simplify policy documents but also ensure that customers fully understand their coverage, resulting in higher satisfaction and fewer disputes. </a:t>
            </a:r>
            <a:br>
              <a:rPr lang="en-US" sz="1800" dirty="0">
                <a:effectLst/>
                <a:latin typeface="Times New Roman" panose="02020603050405020304" pitchFamily="18" charset="0"/>
                <a:ea typeface="Times New Roman" panose="02020603050405020304" pitchFamily="18" charset="0"/>
              </a:rPr>
            </a:br>
            <a:endParaRPr lang="en-GB" sz="2200" dirty="0"/>
          </a:p>
        </p:txBody>
      </p:sp>
    </p:spTree>
    <p:extLst>
      <p:ext uri="{BB962C8B-B14F-4D97-AF65-F5344CB8AC3E}">
        <p14:creationId xmlns:p14="http://schemas.microsoft.com/office/powerpoint/2010/main" val="363348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6C0C8-A514-7C13-5033-1E5C1CCFF5A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17FA532-624A-2083-2DF1-0DEEDAEB2D5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252" y="1466850"/>
            <a:ext cx="5677535" cy="3924300"/>
          </a:xfrm>
          <a:prstGeom prst="rect">
            <a:avLst/>
          </a:prstGeom>
          <a:noFill/>
          <a:ln>
            <a:noFill/>
          </a:ln>
        </p:spPr>
      </p:pic>
      <p:pic>
        <p:nvPicPr>
          <p:cNvPr id="3" name="Picture 2">
            <a:extLst>
              <a:ext uri="{FF2B5EF4-FFF2-40B4-BE49-F238E27FC236}">
                <a16:creationId xmlns:a16="http://schemas.microsoft.com/office/drawing/2014/main" id="{0240A15A-F76B-8B0D-8431-00CC2A70B2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8213" y="1418907"/>
            <a:ext cx="5677535" cy="4020185"/>
          </a:xfrm>
          <a:prstGeom prst="rect">
            <a:avLst/>
          </a:prstGeom>
          <a:noFill/>
          <a:ln>
            <a:noFill/>
          </a:ln>
        </p:spPr>
      </p:pic>
    </p:spTree>
    <p:extLst>
      <p:ext uri="{BB962C8B-B14F-4D97-AF65-F5344CB8AC3E}">
        <p14:creationId xmlns:p14="http://schemas.microsoft.com/office/powerpoint/2010/main" val="2912425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B43B2-AC68-EE5B-15F2-0372B39F4BA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0AF7547-D1F8-B5B8-87BB-76B7D1FB29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641" y="1478597"/>
            <a:ext cx="5677535" cy="3900805"/>
          </a:xfrm>
          <a:prstGeom prst="rect">
            <a:avLst/>
          </a:prstGeom>
          <a:noFill/>
          <a:ln>
            <a:noFill/>
          </a:ln>
        </p:spPr>
      </p:pic>
      <p:pic>
        <p:nvPicPr>
          <p:cNvPr id="3" name="Picture 2">
            <a:extLst>
              <a:ext uri="{FF2B5EF4-FFF2-40B4-BE49-F238E27FC236}">
                <a16:creationId xmlns:a16="http://schemas.microsoft.com/office/drawing/2014/main" id="{7B4A437C-9A55-DE56-B98F-F330B3FB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9826" y="1342389"/>
            <a:ext cx="5677535" cy="4173220"/>
          </a:xfrm>
          <a:prstGeom prst="rect">
            <a:avLst/>
          </a:prstGeom>
          <a:noFill/>
          <a:ln>
            <a:noFill/>
          </a:ln>
        </p:spPr>
      </p:pic>
    </p:spTree>
    <p:extLst>
      <p:ext uri="{BB962C8B-B14F-4D97-AF65-F5344CB8AC3E}">
        <p14:creationId xmlns:p14="http://schemas.microsoft.com/office/powerpoint/2010/main" val="2467653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06F74-3AF5-27D8-3236-EE9D3643B62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8486933-65B2-1080-7037-EFC19F02F94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252" y="1358900"/>
            <a:ext cx="5677535" cy="4140200"/>
          </a:xfrm>
          <a:prstGeom prst="rect">
            <a:avLst/>
          </a:prstGeom>
          <a:noFill/>
          <a:ln>
            <a:noFill/>
          </a:ln>
        </p:spPr>
      </p:pic>
      <p:pic>
        <p:nvPicPr>
          <p:cNvPr id="3" name="Picture 2">
            <a:extLst>
              <a:ext uri="{FF2B5EF4-FFF2-40B4-BE49-F238E27FC236}">
                <a16:creationId xmlns:a16="http://schemas.microsoft.com/office/drawing/2014/main" id="{F00DF8E3-D354-929C-DD1F-3B37C7F6EC2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8215" y="1519555"/>
            <a:ext cx="5677535" cy="3818890"/>
          </a:xfrm>
          <a:prstGeom prst="rect">
            <a:avLst/>
          </a:prstGeom>
          <a:noFill/>
          <a:ln>
            <a:noFill/>
          </a:ln>
        </p:spPr>
      </p:pic>
    </p:spTree>
    <p:extLst>
      <p:ext uri="{BB962C8B-B14F-4D97-AF65-F5344CB8AC3E}">
        <p14:creationId xmlns:p14="http://schemas.microsoft.com/office/powerpoint/2010/main" val="3508736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1226F-E4F1-078E-5E4A-1C54F2BD46D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3428DD1-271E-C02C-AE91-CFBB2B0F375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252" y="1564957"/>
            <a:ext cx="5677535" cy="3728085"/>
          </a:xfrm>
          <a:prstGeom prst="rect">
            <a:avLst/>
          </a:prstGeom>
          <a:noFill/>
          <a:ln>
            <a:noFill/>
          </a:ln>
        </p:spPr>
      </p:pic>
      <p:pic>
        <p:nvPicPr>
          <p:cNvPr id="3" name="Picture 2">
            <a:extLst>
              <a:ext uri="{FF2B5EF4-FFF2-40B4-BE49-F238E27FC236}">
                <a16:creationId xmlns:a16="http://schemas.microsoft.com/office/drawing/2014/main" id="{EBD4AFC9-CC77-E654-F6BB-4FB97431A66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8215" y="1526539"/>
            <a:ext cx="5677535" cy="3804920"/>
          </a:xfrm>
          <a:prstGeom prst="rect">
            <a:avLst/>
          </a:prstGeom>
          <a:noFill/>
          <a:ln>
            <a:noFill/>
          </a:ln>
        </p:spPr>
      </p:pic>
    </p:spTree>
    <p:extLst>
      <p:ext uri="{BB962C8B-B14F-4D97-AF65-F5344CB8AC3E}">
        <p14:creationId xmlns:p14="http://schemas.microsoft.com/office/powerpoint/2010/main" val="3200222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7CC6D-EC47-2DF2-7DD9-7FE8D8C00A8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B953323-C527-91F0-A4C6-7A756002B1C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918" y="1530667"/>
            <a:ext cx="5677535" cy="3796665"/>
          </a:xfrm>
          <a:prstGeom prst="rect">
            <a:avLst/>
          </a:prstGeom>
          <a:noFill/>
          <a:ln>
            <a:noFill/>
          </a:ln>
        </p:spPr>
      </p:pic>
      <p:pic>
        <p:nvPicPr>
          <p:cNvPr id="3" name="Picture 2">
            <a:extLst>
              <a:ext uri="{FF2B5EF4-FFF2-40B4-BE49-F238E27FC236}">
                <a16:creationId xmlns:a16="http://schemas.microsoft.com/office/drawing/2014/main" id="{32E95E00-4BFB-391C-8E86-A72A440C81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8547" y="1941829"/>
            <a:ext cx="5677535" cy="2974340"/>
          </a:xfrm>
          <a:prstGeom prst="rect">
            <a:avLst/>
          </a:prstGeom>
          <a:noFill/>
          <a:ln>
            <a:noFill/>
          </a:ln>
        </p:spPr>
      </p:pic>
    </p:spTree>
    <p:extLst>
      <p:ext uri="{BB962C8B-B14F-4D97-AF65-F5344CB8AC3E}">
        <p14:creationId xmlns:p14="http://schemas.microsoft.com/office/powerpoint/2010/main" val="1082848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92A49-7BF5-C92B-8FB6-BCBC32D9BEF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C71CAB2-1614-C235-36FB-D5F86521BE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57232" y="1039812"/>
            <a:ext cx="5677535" cy="4778375"/>
          </a:xfrm>
          <a:prstGeom prst="rect">
            <a:avLst/>
          </a:prstGeom>
          <a:noFill/>
          <a:ln>
            <a:noFill/>
          </a:ln>
        </p:spPr>
      </p:pic>
    </p:spTree>
    <p:extLst>
      <p:ext uri="{BB962C8B-B14F-4D97-AF65-F5344CB8AC3E}">
        <p14:creationId xmlns:p14="http://schemas.microsoft.com/office/powerpoint/2010/main" val="835879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3A952-1517-26A3-C62F-29D6E3799FD1}"/>
              </a:ext>
            </a:extLst>
          </p:cNvPr>
          <p:cNvSpPr>
            <a:spLocks noGrp="1"/>
          </p:cNvSpPr>
          <p:nvPr>
            <p:ph type="title"/>
          </p:nvPr>
        </p:nvSpPr>
        <p:spPr/>
        <p:txBody>
          <a:bodyPr/>
          <a:lstStyle/>
          <a:p>
            <a:r>
              <a:rPr lang="en-US" dirty="0"/>
              <a:t>SCREENSHOTS</a:t>
            </a:r>
            <a:endParaRPr lang="en-IN" dirty="0"/>
          </a:p>
        </p:txBody>
      </p:sp>
      <p:pic>
        <p:nvPicPr>
          <p:cNvPr id="4" name="Content Placeholder 3">
            <a:extLst>
              <a:ext uri="{FF2B5EF4-FFF2-40B4-BE49-F238E27FC236}">
                <a16:creationId xmlns:a16="http://schemas.microsoft.com/office/drawing/2014/main" id="{19C6A2A6-0B8F-6B30-C6AF-B7512CCFCC6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40118" y="1043905"/>
            <a:ext cx="9711764" cy="4770189"/>
          </a:xfrm>
          <a:prstGeom prst="rect">
            <a:avLst/>
          </a:prstGeom>
          <a:noFill/>
          <a:ln>
            <a:noFill/>
          </a:ln>
        </p:spPr>
      </p:pic>
    </p:spTree>
    <p:extLst>
      <p:ext uri="{BB962C8B-B14F-4D97-AF65-F5344CB8AC3E}">
        <p14:creationId xmlns:p14="http://schemas.microsoft.com/office/powerpoint/2010/main" val="1734780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0110F8-026E-A2E8-CE3B-E84EF5771EA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9140" y="1417739"/>
            <a:ext cx="5677535" cy="4093827"/>
          </a:xfrm>
          <a:prstGeom prst="rect">
            <a:avLst/>
          </a:prstGeom>
          <a:noFill/>
          <a:ln>
            <a:noFill/>
          </a:ln>
        </p:spPr>
      </p:pic>
      <p:pic>
        <p:nvPicPr>
          <p:cNvPr id="3" name="Picture 2">
            <a:extLst>
              <a:ext uri="{FF2B5EF4-FFF2-40B4-BE49-F238E27FC236}">
                <a16:creationId xmlns:a16="http://schemas.microsoft.com/office/drawing/2014/main" id="{6552AF98-971C-CEED-B8C9-1589F2196AD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5327" y="1417738"/>
            <a:ext cx="5677535" cy="4093827"/>
          </a:xfrm>
          <a:prstGeom prst="rect">
            <a:avLst/>
          </a:prstGeom>
          <a:noFill/>
          <a:ln>
            <a:noFill/>
          </a:ln>
        </p:spPr>
      </p:pic>
    </p:spTree>
    <p:extLst>
      <p:ext uri="{BB962C8B-B14F-4D97-AF65-F5344CB8AC3E}">
        <p14:creationId xmlns:p14="http://schemas.microsoft.com/office/powerpoint/2010/main" val="2329510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469E0-D04D-7A60-5D8F-92E7983E42F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2B65FA7-EDA5-0842-4F48-7EB1C4CE13D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509" y="1273029"/>
            <a:ext cx="10708793" cy="4311941"/>
          </a:xfrm>
          <a:prstGeom prst="rect">
            <a:avLst/>
          </a:prstGeom>
          <a:noFill/>
          <a:ln>
            <a:noFill/>
          </a:ln>
        </p:spPr>
      </p:pic>
    </p:spTree>
    <p:extLst>
      <p:ext uri="{BB962C8B-B14F-4D97-AF65-F5344CB8AC3E}">
        <p14:creationId xmlns:p14="http://schemas.microsoft.com/office/powerpoint/2010/main" val="1325729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5F4E4-DEE3-4F86-EC4E-338A68CC8F7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973FFE2-AA51-B3C5-46EE-AC31CC6372E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465" y="1233182"/>
            <a:ext cx="5677535" cy="1960883"/>
          </a:xfrm>
          <a:prstGeom prst="rect">
            <a:avLst/>
          </a:prstGeom>
          <a:noFill/>
          <a:ln>
            <a:noFill/>
          </a:ln>
        </p:spPr>
      </p:pic>
      <p:pic>
        <p:nvPicPr>
          <p:cNvPr id="5" name="Picture 4">
            <a:extLst>
              <a:ext uri="{FF2B5EF4-FFF2-40B4-BE49-F238E27FC236}">
                <a16:creationId xmlns:a16="http://schemas.microsoft.com/office/drawing/2014/main" id="{1FC472CD-F8F0-E2E4-DF6F-8C560B8EF0B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465" y="3663934"/>
            <a:ext cx="5677535" cy="1847777"/>
          </a:xfrm>
          <a:prstGeom prst="rect">
            <a:avLst/>
          </a:prstGeom>
          <a:noFill/>
          <a:ln>
            <a:noFill/>
          </a:ln>
        </p:spPr>
      </p:pic>
      <p:pic>
        <p:nvPicPr>
          <p:cNvPr id="6" name="Picture 5">
            <a:extLst>
              <a:ext uri="{FF2B5EF4-FFF2-40B4-BE49-F238E27FC236}">
                <a16:creationId xmlns:a16="http://schemas.microsoft.com/office/drawing/2014/main" id="{3F199AA9-B825-DCF1-11D6-A95EA2A28DA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60491" y="1495425"/>
            <a:ext cx="5677535" cy="3867150"/>
          </a:xfrm>
          <a:prstGeom prst="rect">
            <a:avLst/>
          </a:prstGeom>
          <a:noFill/>
          <a:ln>
            <a:noFill/>
          </a:ln>
        </p:spPr>
      </p:pic>
    </p:spTree>
    <p:extLst>
      <p:ext uri="{BB962C8B-B14F-4D97-AF65-F5344CB8AC3E}">
        <p14:creationId xmlns:p14="http://schemas.microsoft.com/office/powerpoint/2010/main" val="1480081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Review</a:t>
            </a:r>
          </a:p>
        </p:txBody>
      </p:sp>
      <p:sp>
        <p:nvSpPr>
          <p:cNvPr id="3" name="Content Placeholder 2"/>
          <p:cNvSpPr>
            <a:spLocks noGrp="1"/>
          </p:cNvSpPr>
          <p:nvPr>
            <p:ph idx="1"/>
          </p:nvPr>
        </p:nvSpPr>
        <p:spPr/>
        <p:txBody>
          <a:bodyPr>
            <a:normAutofit/>
          </a:bodyPr>
          <a:lstStyle/>
          <a:p>
            <a:pPr marL="0" indent="0">
              <a:buNone/>
            </a:pPr>
            <a:r>
              <a:rPr lang="en-US" sz="2200" dirty="0">
                <a:effectLst/>
              </a:rPr>
              <a:t>The insurance industry can benefit from several technological solutions to make scanned documents more understandable. From the referred research papers and the project we are aiming to create, the following technologies are required:</a:t>
            </a:r>
          </a:p>
          <a:p>
            <a:r>
              <a:rPr lang="en-US" sz="2200" dirty="0"/>
              <a:t>Web-based Applications: Web-based applications for scanning insurance documents offer several benefits, streamlining the process of managing paperwork.</a:t>
            </a:r>
            <a:endParaRPr lang="en-IN" sz="2200" dirty="0">
              <a:effectLst/>
            </a:endParaRPr>
          </a:p>
          <a:p>
            <a:pPr algn="just"/>
            <a:r>
              <a:rPr lang="en-IN" sz="1800" b="1" dirty="0">
                <a:effectLst/>
                <a:latin typeface="Times New Roman" panose="02020603050405020304" pitchFamily="18" charset="0"/>
                <a:ea typeface="Times New Roman" panose="02020603050405020304" pitchFamily="18" charset="0"/>
              </a:rPr>
              <a:t> </a:t>
            </a:r>
            <a:r>
              <a:rPr lang="en-US" sz="2200" dirty="0">
                <a:effectLst/>
              </a:rPr>
              <a:t>Applications of API Integration in Web Development</a:t>
            </a:r>
            <a:r>
              <a:rPr lang="en-IN" sz="2200" dirty="0"/>
              <a:t>: </a:t>
            </a:r>
            <a:r>
              <a:rPr lang="en-IN" sz="2200" dirty="0">
                <a:effectLst/>
              </a:rPr>
              <a:t>API integrations, such as for language translations or text summarization, are instrumental in creating interactive and intelligent web applications. They allow developers to access powerful machine-learning models without extensive local resources, significantly enhancing functionality.</a:t>
            </a:r>
          </a:p>
          <a:p>
            <a:endParaRPr lang="en-IN" sz="2200" dirty="0">
              <a:effectLst/>
            </a:endParaRPr>
          </a:p>
          <a:p>
            <a:pPr marL="0" indent="0">
              <a:buNone/>
            </a:pPr>
            <a:endParaRPr lang="en-GB" dirty="0"/>
          </a:p>
        </p:txBody>
      </p:sp>
    </p:spTree>
    <p:extLst>
      <p:ext uri="{BB962C8B-B14F-4D97-AF65-F5344CB8AC3E}">
        <p14:creationId xmlns:p14="http://schemas.microsoft.com/office/powerpoint/2010/main" val="3767711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52D9C-36A5-00BF-6D06-87C7A98B73D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7A00F1F-E109-9DD7-4A80-F8C936A38AF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863" y="1367407"/>
            <a:ext cx="5677535" cy="1774920"/>
          </a:xfrm>
          <a:prstGeom prst="rect">
            <a:avLst/>
          </a:prstGeom>
          <a:noFill/>
          <a:ln>
            <a:noFill/>
          </a:ln>
        </p:spPr>
      </p:pic>
      <p:pic>
        <p:nvPicPr>
          <p:cNvPr id="3" name="Picture 2">
            <a:extLst>
              <a:ext uri="{FF2B5EF4-FFF2-40B4-BE49-F238E27FC236}">
                <a16:creationId xmlns:a16="http://schemas.microsoft.com/office/drawing/2014/main" id="{1E6363FA-A0F1-F6BE-E87F-FC5DA0A447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7862" y="3715674"/>
            <a:ext cx="5677535" cy="2075815"/>
          </a:xfrm>
          <a:prstGeom prst="rect">
            <a:avLst/>
          </a:prstGeom>
          <a:noFill/>
          <a:ln>
            <a:noFill/>
          </a:ln>
        </p:spPr>
      </p:pic>
      <p:pic>
        <p:nvPicPr>
          <p:cNvPr id="4" name="Picture 3">
            <a:extLst>
              <a:ext uri="{FF2B5EF4-FFF2-40B4-BE49-F238E27FC236}">
                <a16:creationId xmlns:a16="http://schemas.microsoft.com/office/drawing/2014/main" id="{AA619AC2-878C-5958-BC25-4E51AE26D8E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6602" y="1517505"/>
            <a:ext cx="5677535" cy="3822989"/>
          </a:xfrm>
          <a:prstGeom prst="rect">
            <a:avLst/>
          </a:prstGeom>
          <a:noFill/>
          <a:ln>
            <a:noFill/>
          </a:ln>
        </p:spPr>
      </p:pic>
    </p:spTree>
    <p:extLst>
      <p:ext uri="{BB962C8B-B14F-4D97-AF65-F5344CB8AC3E}">
        <p14:creationId xmlns:p14="http://schemas.microsoft.com/office/powerpoint/2010/main" val="51063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7ECA3-4691-B998-F6A3-1D6DE95DC77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CC0138E-F8D6-E9A4-D781-9B8E2F4B3AA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863" y="1743270"/>
            <a:ext cx="5677535" cy="3371460"/>
          </a:xfrm>
          <a:prstGeom prst="rect">
            <a:avLst/>
          </a:prstGeom>
          <a:noFill/>
          <a:ln>
            <a:noFill/>
          </a:ln>
        </p:spPr>
      </p:pic>
      <p:pic>
        <p:nvPicPr>
          <p:cNvPr id="3" name="Picture 2">
            <a:extLst>
              <a:ext uri="{FF2B5EF4-FFF2-40B4-BE49-F238E27FC236}">
                <a16:creationId xmlns:a16="http://schemas.microsoft.com/office/drawing/2014/main" id="{B4D3FBDC-16F5-1B3B-D0A3-BE2EA4185B0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6604" y="1743270"/>
            <a:ext cx="5677535" cy="3371460"/>
          </a:xfrm>
          <a:prstGeom prst="rect">
            <a:avLst/>
          </a:prstGeom>
          <a:noFill/>
          <a:ln>
            <a:noFill/>
          </a:ln>
        </p:spPr>
      </p:pic>
    </p:spTree>
    <p:extLst>
      <p:ext uri="{BB962C8B-B14F-4D97-AF65-F5344CB8AC3E}">
        <p14:creationId xmlns:p14="http://schemas.microsoft.com/office/powerpoint/2010/main" val="410338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DFD5-70BA-D6D4-694E-3F002EB7195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C98AE48-8A71-D391-1549-C35B5CE9147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252" y="1714000"/>
            <a:ext cx="5677535" cy="3429999"/>
          </a:xfrm>
          <a:prstGeom prst="rect">
            <a:avLst/>
          </a:prstGeom>
          <a:noFill/>
          <a:ln>
            <a:noFill/>
          </a:ln>
        </p:spPr>
      </p:pic>
      <p:pic>
        <p:nvPicPr>
          <p:cNvPr id="3" name="Picture 2">
            <a:extLst>
              <a:ext uri="{FF2B5EF4-FFF2-40B4-BE49-F238E27FC236}">
                <a16:creationId xmlns:a16="http://schemas.microsoft.com/office/drawing/2014/main" id="{28898B1C-7835-96F3-24E6-EBB82C777C4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8215" y="1714000"/>
            <a:ext cx="5677535" cy="3429999"/>
          </a:xfrm>
          <a:prstGeom prst="rect">
            <a:avLst/>
          </a:prstGeom>
          <a:noFill/>
          <a:ln>
            <a:noFill/>
          </a:ln>
        </p:spPr>
      </p:pic>
    </p:spTree>
    <p:extLst>
      <p:ext uri="{BB962C8B-B14F-4D97-AF65-F5344CB8AC3E}">
        <p14:creationId xmlns:p14="http://schemas.microsoft.com/office/powerpoint/2010/main" val="717329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A173C-3FA3-6548-90EC-256D952DA6E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05AB3C5-5EA2-BE04-D0AA-5D7D85508B2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465" y="1697164"/>
            <a:ext cx="5677535" cy="3463672"/>
          </a:xfrm>
          <a:prstGeom prst="rect">
            <a:avLst/>
          </a:prstGeom>
          <a:noFill/>
          <a:ln>
            <a:noFill/>
          </a:ln>
        </p:spPr>
      </p:pic>
      <p:pic>
        <p:nvPicPr>
          <p:cNvPr id="3" name="Picture 2">
            <a:extLst>
              <a:ext uri="{FF2B5EF4-FFF2-40B4-BE49-F238E27FC236}">
                <a16:creationId xmlns:a16="http://schemas.microsoft.com/office/drawing/2014/main" id="{A659CDBC-22AB-99A2-EA0F-D198EDD351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697163"/>
            <a:ext cx="5677535" cy="3463671"/>
          </a:xfrm>
          <a:prstGeom prst="rect">
            <a:avLst/>
          </a:prstGeom>
          <a:noFill/>
          <a:ln>
            <a:noFill/>
          </a:ln>
        </p:spPr>
      </p:pic>
    </p:spTree>
    <p:extLst>
      <p:ext uri="{BB962C8B-B14F-4D97-AF65-F5344CB8AC3E}">
        <p14:creationId xmlns:p14="http://schemas.microsoft.com/office/powerpoint/2010/main" val="995508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9D174-9DEF-2178-C18A-F4F21FBC357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8E70E8B-7D93-5BC6-3278-DFBA455397F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12" y="1677160"/>
            <a:ext cx="5677535" cy="3503680"/>
          </a:xfrm>
          <a:prstGeom prst="rect">
            <a:avLst/>
          </a:prstGeom>
          <a:noFill/>
          <a:ln>
            <a:noFill/>
          </a:ln>
        </p:spPr>
      </p:pic>
      <p:pic>
        <p:nvPicPr>
          <p:cNvPr id="6" name="Picture 5">
            <a:extLst>
              <a:ext uri="{FF2B5EF4-FFF2-40B4-BE49-F238E27FC236}">
                <a16:creationId xmlns:a16="http://schemas.microsoft.com/office/drawing/2014/main" id="{139C4C37-FECD-6C86-66AB-DBA65056869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853" y="1677161"/>
            <a:ext cx="5677535" cy="3503680"/>
          </a:xfrm>
          <a:prstGeom prst="rect">
            <a:avLst/>
          </a:prstGeom>
          <a:noFill/>
          <a:ln>
            <a:noFill/>
          </a:ln>
        </p:spPr>
      </p:pic>
    </p:spTree>
    <p:extLst>
      <p:ext uri="{BB962C8B-B14F-4D97-AF65-F5344CB8AC3E}">
        <p14:creationId xmlns:p14="http://schemas.microsoft.com/office/powerpoint/2010/main" val="1250695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8C25A-55CE-C150-5837-8F72E92681F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CFA9B3C-10A3-EE39-3138-8FE7103811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8465" y="2329553"/>
            <a:ext cx="5677535" cy="2484120"/>
          </a:xfrm>
          <a:prstGeom prst="rect">
            <a:avLst/>
          </a:prstGeom>
          <a:noFill/>
          <a:ln>
            <a:noFill/>
          </a:ln>
        </p:spPr>
      </p:pic>
      <p:pic>
        <p:nvPicPr>
          <p:cNvPr id="3" name="Picture 2">
            <a:extLst>
              <a:ext uri="{FF2B5EF4-FFF2-40B4-BE49-F238E27FC236}">
                <a16:creationId xmlns:a16="http://schemas.microsoft.com/office/drawing/2014/main" id="{C4C0A28E-4010-936A-C516-5C295DF373F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2004060"/>
            <a:ext cx="5677535" cy="2849880"/>
          </a:xfrm>
          <a:prstGeom prst="rect">
            <a:avLst/>
          </a:prstGeom>
          <a:noFill/>
          <a:ln>
            <a:noFill/>
          </a:ln>
        </p:spPr>
      </p:pic>
    </p:spTree>
    <p:extLst>
      <p:ext uri="{BB962C8B-B14F-4D97-AF65-F5344CB8AC3E}">
        <p14:creationId xmlns:p14="http://schemas.microsoft.com/office/powerpoint/2010/main" val="1868267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a:bodyPr>
          <a:lstStyle/>
          <a:p>
            <a:pPr marL="0" indent="0" algn="ctr">
              <a:buNone/>
            </a:pPr>
            <a:endParaRPr lang="en-GB" sz="4400" dirty="0"/>
          </a:p>
          <a:p>
            <a:pPr marL="0" indent="0" algn="ctr">
              <a:buNone/>
            </a:pPr>
            <a:endParaRPr lang="en-GB" sz="4400" dirty="0"/>
          </a:p>
          <a:p>
            <a:pPr marL="0" indent="0" algn="ctr">
              <a:buNone/>
            </a:pPr>
            <a:r>
              <a:rPr lang="en-GB" sz="6000" dirty="0"/>
              <a:t>Thank You</a:t>
            </a:r>
          </a:p>
        </p:txBody>
      </p:sp>
    </p:spTree>
    <p:extLst>
      <p:ext uri="{BB962C8B-B14F-4D97-AF65-F5344CB8AC3E}">
        <p14:creationId xmlns:p14="http://schemas.microsoft.com/office/powerpoint/2010/main" val="3691672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Objectives</a:t>
            </a:r>
          </a:p>
        </p:txBody>
      </p:sp>
      <p:sp>
        <p:nvSpPr>
          <p:cNvPr id="5" name="Rectangle 2">
            <a:extLst>
              <a:ext uri="{FF2B5EF4-FFF2-40B4-BE49-F238E27FC236}">
                <a16:creationId xmlns:a16="http://schemas.microsoft.com/office/drawing/2014/main" id="{728FA97B-7E2D-5C50-6A8E-CC2E00EF467A}"/>
              </a:ext>
            </a:extLst>
          </p:cNvPr>
          <p:cNvSpPr>
            <a:spLocks noGrp="1" noChangeArrowheads="1"/>
          </p:cNvSpPr>
          <p:nvPr>
            <p:ph idx="1"/>
          </p:nvPr>
        </p:nvSpPr>
        <p:spPr bwMode="auto">
          <a:xfrm>
            <a:off x="812800" y="1108588"/>
            <a:ext cx="10668000" cy="3070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lang="en-IN" sz="2200" b="1" dirty="0">
                <a:effectLst/>
              </a:rPr>
              <a:t>Simplifying Insurance Information Access</a:t>
            </a:r>
          </a:p>
          <a:p>
            <a:pPr marL="0" marR="0" lvl="0" indent="0" algn="l" defTabSz="914400" rtl="0" eaLnBrk="0" fontAlgn="base" latinLnBrk="0" hangingPunct="0">
              <a:lnSpc>
                <a:spcPct val="150000"/>
              </a:lnSpc>
              <a:spcBef>
                <a:spcPct val="0"/>
              </a:spcBef>
              <a:spcAft>
                <a:spcPct val="0"/>
              </a:spcAft>
              <a:buClrTx/>
              <a:buSzTx/>
              <a:buFontTx/>
              <a:buChar char="•"/>
              <a:tabLst/>
            </a:pPr>
            <a:r>
              <a:rPr lang="en-IN" sz="2200" b="1" dirty="0">
                <a:effectLst/>
              </a:rPr>
              <a:t>User-Friendly Navigation and Interface</a:t>
            </a:r>
            <a:endParaRPr lang="en-IN" sz="2200" b="1" dirty="0"/>
          </a:p>
          <a:p>
            <a:pPr marL="0" marR="0" lvl="0" indent="0" algn="l" defTabSz="914400" rtl="0" eaLnBrk="0" fontAlgn="base" latinLnBrk="0" hangingPunct="0">
              <a:lnSpc>
                <a:spcPct val="150000"/>
              </a:lnSpc>
              <a:spcBef>
                <a:spcPct val="0"/>
              </a:spcBef>
              <a:spcAft>
                <a:spcPct val="0"/>
              </a:spcAft>
              <a:buClrTx/>
              <a:buSzTx/>
              <a:buFontTx/>
              <a:buChar char="•"/>
              <a:tabLst/>
            </a:pPr>
            <a:r>
              <a:rPr lang="en-IN" sz="2200" b="1" dirty="0">
                <a:effectLst/>
              </a:rPr>
              <a:t>Personalized User Experience</a:t>
            </a:r>
          </a:p>
          <a:p>
            <a:pPr marL="0" marR="0" lvl="0" indent="0" algn="l" defTabSz="914400" rtl="0" eaLnBrk="0" fontAlgn="base" latinLnBrk="0" hangingPunct="0">
              <a:lnSpc>
                <a:spcPct val="150000"/>
              </a:lnSpc>
              <a:spcBef>
                <a:spcPct val="0"/>
              </a:spcBef>
              <a:spcAft>
                <a:spcPct val="0"/>
              </a:spcAft>
              <a:buClrTx/>
              <a:buSzTx/>
              <a:buFontTx/>
              <a:buChar char="•"/>
              <a:tabLst/>
            </a:pPr>
            <a:r>
              <a:rPr lang="en-IN" sz="2200" b="1" dirty="0">
                <a:effectLst/>
              </a:rPr>
              <a:t>Enhanced Insurance Detail Viewing</a:t>
            </a:r>
            <a:endParaRPr lang="en-IN" sz="2200" b="1" dirty="0"/>
          </a:p>
          <a:p>
            <a:pPr marL="0" marR="0" lvl="0" indent="0" algn="l" defTabSz="914400" rtl="0" eaLnBrk="0" fontAlgn="base" latinLnBrk="0" hangingPunct="0">
              <a:lnSpc>
                <a:spcPct val="150000"/>
              </a:lnSpc>
              <a:spcBef>
                <a:spcPct val="0"/>
              </a:spcBef>
              <a:spcAft>
                <a:spcPct val="0"/>
              </a:spcAft>
              <a:buClrTx/>
              <a:buSzTx/>
              <a:buFontTx/>
              <a:buChar char="•"/>
              <a:tabLst/>
            </a:pPr>
            <a:r>
              <a:rPr lang="en-IN" sz="2200" b="1" dirty="0">
                <a:effectLst/>
              </a:rPr>
              <a:t>Summarization and Accessibility</a:t>
            </a:r>
          </a:p>
          <a:p>
            <a:pPr marL="0" marR="0" lvl="0" indent="0" algn="l" defTabSz="914400" rtl="0" eaLnBrk="0" fontAlgn="base" latinLnBrk="0" hangingPunct="0">
              <a:lnSpc>
                <a:spcPct val="150000"/>
              </a:lnSpc>
              <a:spcBef>
                <a:spcPct val="0"/>
              </a:spcBef>
              <a:spcAft>
                <a:spcPct val="0"/>
              </a:spcAft>
              <a:buClrTx/>
              <a:buSzTx/>
              <a:buFontTx/>
              <a:buChar char="•"/>
              <a:tabLst/>
            </a:pPr>
            <a:r>
              <a:rPr lang="en-IN" sz="2200" b="1" dirty="0">
                <a:effectLst/>
              </a:rPr>
              <a:t>Future Comparison Functionality</a:t>
            </a:r>
            <a:endParaRPr kumimoji="0" lang="en-US" altLang="en-US" sz="2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666729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Methodology</a:t>
            </a:r>
          </a:p>
        </p:txBody>
      </p:sp>
      <p:sp>
        <p:nvSpPr>
          <p:cNvPr id="3" name="Content Placeholder 2"/>
          <p:cNvSpPr>
            <a:spLocks noGrp="1"/>
          </p:cNvSpPr>
          <p:nvPr>
            <p:ph idx="1"/>
          </p:nvPr>
        </p:nvSpPr>
        <p:spPr/>
        <p:txBody>
          <a:bodyPr/>
          <a:lstStyle/>
          <a:p>
            <a:pPr marL="457200" indent="-457200">
              <a:buAutoNum type="arabicPeriod"/>
            </a:pPr>
            <a:r>
              <a:rPr lang="en-US" sz="2200" b="1" dirty="0"/>
              <a:t>Analysis of Requirements: </a:t>
            </a:r>
            <a:r>
              <a:rPr lang="en-US" sz="2200" dirty="0"/>
              <a:t>Stakeholder Engagement, Functional and Non-Functional Requirements</a:t>
            </a:r>
          </a:p>
          <a:p>
            <a:pPr marL="457200" indent="-457200">
              <a:buAutoNum type="arabicPeriod"/>
            </a:pPr>
            <a:r>
              <a:rPr lang="en-US" sz="2200" b="1" dirty="0"/>
              <a:t>System Design: </a:t>
            </a:r>
            <a:r>
              <a:rPr lang="en-US" sz="2200" dirty="0"/>
              <a:t>Architecture Design, Database Schema, User Interface Design</a:t>
            </a:r>
          </a:p>
          <a:p>
            <a:pPr marL="457200" indent="-457200">
              <a:buAutoNum type="arabicPeriod"/>
            </a:pPr>
            <a:r>
              <a:rPr lang="en-US" sz="2200" b="1" dirty="0"/>
              <a:t>Technology Stack Selection: </a:t>
            </a:r>
            <a:r>
              <a:rPr lang="en-US" sz="2200" dirty="0"/>
              <a:t>Frontend, Backend, Database, Libraries/Tools</a:t>
            </a:r>
          </a:p>
          <a:p>
            <a:pPr marL="457200" indent="-457200">
              <a:buAutoNum type="arabicPeriod"/>
            </a:pPr>
            <a:r>
              <a:rPr lang="en-US" sz="2200" b="1" dirty="0"/>
              <a:t>Implementation: </a:t>
            </a:r>
            <a:r>
              <a:rPr lang="en-US" sz="2200" dirty="0"/>
              <a:t>Project Setup, Frontend and Backend Development</a:t>
            </a:r>
          </a:p>
          <a:p>
            <a:pPr marL="457200" indent="-457200">
              <a:buAutoNum type="arabicPeriod"/>
            </a:pPr>
            <a:r>
              <a:rPr lang="en-US" sz="2200" b="1" dirty="0"/>
              <a:t>Monitoring and Maintenance: </a:t>
            </a:r>
            <a:r>
              <a:rPr lang="en-US" sz="2200" dirty="0"/>
              <a:t>Monitoring, Feedback Collection, Regular Maintenance </a:t>
            </a:r>
          </a:p>
          <a:p>
            <a:pPr marL="457200" indent="-457200">
              <a:buAutoNum type="arabicPeriod"/>
            </a:pPr>
            <a:endParaRPr lang="en-GB" dirty="0"/>
          </a:p>
        </p:txBody>
      </p:sp>
    </p:spTree>
    <p:extLst>
      <p:ext uri="{BB962C8B-B14F-4D97-AF65-F5344CB8AC3E}">
        <p14:creationId xmlns:p14="http://schemas.microsoft.com/office/powerpoint/2010/main" val="2314944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Timeline of Project</a:t>
            </a:r>
          </a:p>
        </p:txBody>
      </p:sp>
      <p:pic>
        <p:nvPicPr>
          <p:cNvPr id="5" name="Content Placeholder 4">
            <a:extLst>
              <a:ext uri="{FF2B5EF4-FFF2-40B4-BE49-F238E27FC236}">
                <a16:creationId xmlns:a16="http://schemas.microsoft.com/office/drawing/2014/main" id="{C01CE92A-B08C-CFC3-50B5-F3153B43472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74283" y="1333077"/>
            <a:ext cx="9043434" cy="3566167"/>
          </a:xfrm>
          <a:prstGeom prst="rect">
            <a:avLst/>
          </a:prstGeom>
          <a:noFill/>
        </p:spPr>
      </p:pic>
    </p:spTree>
    <p:extLst>
      <p:ext uri="{BB962C8B-B14F-4D97-AF65-F5344CB8AC3E}">
        <p14:creationId xmlns:p14="http://schemas.microsoft.com/office/powerpoint/2010/main" val="3677332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Expected Outcomes</a:t>
            </a:r>
          </a:p>
        </p:txBody>
      </p:sp>
      <p:sp>
        <p:nvSpPr>
          <p:cNvPr id="4" name="Rectangle 1">
            <a:extLst>
              <a:ext uri="{FF2B5EF4-FFF2-40B4-BE49-F238E27FC236}">
                <a16:creationId xmlns:a16="http://schemas.microsoft.com/office/drawing/2014/main" id="{7C42BDB7-41B6-EF53-EBD1-E010369914AB}"/>
              </a:ext>
            </a:extLst>
          </p:cNvPr>
          <p:cNvSpPr>
            <a:spLocks noGrp="1" noChangeArrowheads="1"/>
          </p:cNvSpPr>
          <p:nvPr>
            <p:ph idx="1"/>
          </p:nvPr>
        </p:nvSpPr>
        <p:spPr bwMode="auto">
          <a:xfrm>
            <a:off x="812800" y="1690062"/>
            <a:ext cx="1066800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rPr>
              <a:t>Simplified Insurance Documents</a:t>
            </a:r>
            <a:r>
              <a:rPr kumimoji="0" lang="en-US" altLang="en-US" sz="2200" b="0" i="0" u="none" strike="noStrike" cap="none" normalizeH="0" baseline="0" dirty="0">
                <a:ln>
                  <a:noFill/>
                </a:ln>
                <a:solidFill>
                  <a:schemeClr val="tx1"/>
                </a:solidFill>
                <a:effectLst/>
              </a:rPr>
              <a:t>: Automated generation of easily understandable summaries of policy documents by removing jargon and complex terms.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rPr>
              <a:t>Improved Customer Engagement</a:t>
            </a:r>
            <a:r>
              <a:rPr kumimoji="0" lang="en-US" altLang="en-US" sz="2200" b="0" i="0" u="none" strike="noStrike" cap="none" normalizeH="0" baseline="0" dirty="0">
                <a:ln>
                  <a:noFill/>
                </a:ln>
                <a:solidFill>
                  <a:schemeClr val="tx1"/>
                </a:solidFill>
                <a:effectLst/>
              </a:rPr>
              <a:t>: Increased policyholder interaction with documents, leading to better understanding and informed decision-making.</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rPr>
              <a:t>Reduced Miscommunication</a:t>
            </a:r>
            <a:r>
              <a:rPr kumimoji="0" lang="en-US" altLang="en-US" sz="2200" b="0" i="0" u="none" strike="noStrike" cap="none" normalizeH="0" baseline="0" dirty="0">
                <a:ln>
                  <a:noFill/>
                </a:ln>
                <a:solidFill>
                  <a:schemeClr val="tx1"/>
                </a:solidFill>
                <a:effectLst/>
              </a:rPr>
              <a:t>: Fewer instances of misunderstandings in coverage, exclusions, and claims due to clearer information presentation.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rPr>
              <a:t>Enhanced Trust</a:t>
            </a:r>
            <a:r>
              <a:rPr kumimoji="0" lang="en-US" altLang="en-US" sz="2200" b="0" i="0" u="none" strike="noStrike" cap="none" normalizeH="0" baseline="0" dirty="0">
                <a:ln>
                  <a:noFill/>
                </a:ln>
                <a:solidFill>
                  <a:schemeClr val="tx1"/>
                </a:solidFill>
                <a:effectLst/>
              </a:rPr>
              <a:t>: Strengthened trust between insurers and customers, fostering long-term relationships.</a:t>
            </a:r>
          </a:p>
        </p:txBody>
      </p:sp>
    </p:spTree>
    <p:extLst>
      <p:ext uri="{BB962C8B-B14F-4D97-AF65-F5344CB8AC3E}">
        <p14:creationId xmlns:p14="http://schemas.microsoft.com/office/powerpoint/2010/main" val="1923928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a:xfrm>
            <a:off x="812800" y="1182848"/>
            <a:ext cx="10906620" cy="5083728"/>
          </a:xfrm>
        </p:spPr>
        <p:txBody>
          <a:bodyPr>
            <a:normAutofit fontScale="92500" lnSpcReduction="20000"/>
          </a:bodyPr>
          <a:lstStyle/>
          <a:p>
            <a:pPr marL="0" marR="292735" indent="0">
              <a:lnSpc>
                <a:spcPct val="150000"/>
              </a:lnSpc>
              <a:spcAft>
                <a:spcPts val="0"/>
              </a:spcAft>
              <a:buNone/>
            </a:pPr>
            <a:r>
              <a:rPr lang="en-US" sz="2200" dirty="0">
                <a:effectLst/>
              </a:rPr>
              <a:t>The</a:t>
            </a:r>
            <a:r>
              <a:rPr lang="en-US" sz="2200" spc="200" dirty="0">
                <a:effectLst/>
              </a:rPr>
              <a:t> </a:t>
            </a:r>
            <a:r>
              <a:rPr lang="en-US" sz="2200" dirty="0">
                <a:effectLst/>
              </a:rPr>
              <a:t>integration</a:t>
            </a:r>
            <a:r>
              <a:rPr lang="en-US" sz="2200" spc="200" dirty="0">
                <a:effectLst/>
              </a:rPr>
              <a:t> </a:t>
            </a:r>
            <a:r>
              <a:rPr lang="en-US" sz="2200" dirty="0">
                <a:effectLst/>
              </a:rPr>
              <a:t>of</a:t>
            </a:r>
            <a:r>
              <a:rPr lang="en-US" sz="2200" spc="200" dirty="0">
                <a:effectLst/>
              </a:rPr>
              <a:t> </a:t>
            </a:r>
            <a:r>
              <a:rPr lang="en-US" sz="2200" dirty="0">
                <a:effectLst/>
              </a:rPr>
              <a:t>technology</a:t>
            </a:r>
            <a:r>
              <a:rPr lang="en-US" sz="2200" spc="200" dirty="0">
                <a:effectLst/>
              </a:rPr>
              <a:t> </a:t>
            </a:r>
            <a:r>
              <a:rPr lang="en-US" sz="2200" dirty="0">
                <a:effectLst/>
              </a:rPr>
              <a:t>into</a:t>
            </a:r>
            <a:r>
              <a:rPr lang="en-US" sz="2200" spc="400" dirty="0">
                <a:effectLst/>
              </a:rPr>
              <a:t> </a:t>
            </a:r>
            <a:r>
              <a:rPr lang="en-US" sz="2200" dirty="0">
                <a:effectLst/>
              </a:rPr>
              <a:t>insurance</a:t>
            </a:r>
            <a:r>
              <a:rPr lang="en-US" sz="2200" spc="200" dirty="0">
                <a:effectLst/>
              </a:rPr>
              <a:t> </a:t>
            </a:r>
            <a:r>
              <a:rPr lang="en-US" sz="2200" dirty="0">
                <a:effectLst/>
              </a:rPr>
              <a:t>processes</a:t>
            </a:r>
            <a:r>
              <a:rPr lang="en-US" sz="2200" spc="200" dirty="0">
                <a:effectLst/>
              </a:rPr>
              <a:t> </a:t>
            </a:r>
            <a:r>
              <a:rPr lang="en-US" sz="2200" dirty="0">
                <a:effectLst/>
              </a:rPr>
              <a:t>has</a:t>
            </a:r>
            <a:r>
              <a:rPr lang="en-US" sz="2200" spc="200" dirty="0">
                <a:effectLst/>
              </a:rPr>
              <a:t> </a:t>
            </a:r>
            <a:r>
              <a:rPr lang="en-US" sz="2200" dirty="0">
                <a:effectLst/>
              </a:rPr>
              <a:t>emerged</a:t>
            </a:r>
            <a:r>
              <a:rPr lang="en-US" sz="2200" spc="200" dirty="0">
                <a:effectLst/>
              </a:rPr>
              <a:t> </a:t>
            </a:r>
            <a:r>
              <a:rPr lang="en-US" sz="2200" dirty="0">
                <a:effectLst/>
              </a:rPr>
              <a:t>as</a:t>
            </a:r>
            <a:r>
              <a:rPr lang="en-US" sz="2200" spc="200" dirty="0">
                <a:effectLst/>
              </a:rPr>
              <a:t> </a:t>
            </a:r>
            <a:r>
              <a:rPr lang="en-US" sz="2200" dirty="0">
                <a:effectLst/>
              </a:rPr>
              <a:t>a</a:t>
            </a:r>
            <a:r>
              <a:rPr lang="en-US" sz="2200" spc="200" dirty="0">
                <a:effectLst/>
              </a:rPr>
              <a:t> </a:t>
            </a:r>
            <a:r>
              <a:rPr lang="en-US" sz="2200" dirty="0">
                <a:effectLst/>
              </a:rPr>
              <a:t>powerful</a:t>
            </a:r>
            <a:r>
              <a:rPr lang="en-US" sz="2200" spc="200" dirty="0">
                <a:effectLst/>
              </a:rPr>
              <a:t> </a:t>
            </a:r>
            <a:r>
              <a:rPr lang="en-US" sz="2200" dirty="0">
                <a:effectLst/>
              </a:rPr>
              <a:t>tool</a:t>
            </a:r>
            <a:r>
              <a:rPr lang="en-US" sz="2200" spc="200" dirty="0">
                <a:effectLst/>
              </a:rPr>
              <a:t> </a:t>
            </a:r>
            <a:r>
              <a:rPr lang="en-US" sz="2200" dirty="0">
                <a:effectLst/>
              </a:rPr>
              <a:t>for enhancing</a:t>
            </a:r>
            <a:r>
              <a:rPr lang="en-US" sz="2200" spc="200" dirty="0">
                <a:effectLst/>
              </a:rPr>
              <a:t> </a:t>
            </a:r>
            <a:r>
              <a:rPr lang="en-US" sz="2200" dirty="0">
                <a:effectLst/>
              </a:rPr>
              <a:t>transparency</a:t>
            </a:r>
            <a:r>
              <a:rPr lang="en-US" sz="2200" spc="200" dirty="0">
                <a:effectLst/>
              </a:rPr>
              <a:t> </a:t>
            </a:r>
            <a:r>
              <a:rPr lang="en-US" sz="2200" dirty="0">
                <a:effectLst/>
              </a:rPr>
              <a:t>and</a:t>
            </a:r>
            <a:r>
              <a:rPr lang="en-US" sz="2200" spc="200" dirty="0">
                <a:effectLst/>
              </a:rPr>
              <a:t> </a:t>
            </a:r>
            <a:r>
              <a:rPr lang="en-US" sz="2200" dirty="0">
                <a:effectLst/>
              </a:rPr>
              <a:t>accessibility.</a:t>
            </a:r>
            <a:r>
              <a:rPr lang="en-US" sz="2200" spc="200" dirty="0">
                <a:effectLst/>
              </a:rPr>
              <a:t> </a:t>
            </a:r>
            <a:r>
              <a:rPr lang="en-US" sz="2200" dirty="0">
                <a:effectLst/>
              </a:rPr>
              <a:t>By</a:t>
            </a:r>
            <a:r>
              <a:rPr lang="en-US" sz="2200" spc="200" dirty="0">
                <a:effectLst/>
              </a:rPr>
              <a:t> </a:t>
            </a:r>
            <a:r>
              <a:rPr lang="en-US" sz="2200" dirty="0">
                <a:effectLst/>
              </a:rPr>
              <a:t>scanning</a:t>
            </a:r>
            <a:r>
              <a:rPr lang="en-US" sz="2200" spc="200" dirty="0">
                <a:effectLst/>
              </a:rPr>
              <a:t> </a:t>
            </a:r>
            <a:r>
              <a:rPr lang="en-US" sz="2200" dirty="0">
                <a:effectLst/>
              </a:rPr>
              <a:t>insurance</a:t>
            </a:r>
            <a:r>
              <a:rPr lang="en-US" sz="2200" spc="200" dirty="0">
                <a:effectLst/>
              </a:rPr>
              <a:t> </a:t>
            </a:r>
            <a:r>
              <a:rPr lang="en-US" sz="2200" dirty="0">
                <a:effectLst/>
              </a:rPr>
              <a:t>documents</a:t>
            </a:r>
            <a:r>
              <a:rPr lang="en-US" sz="2200" spc="200" dirty="0">
                <a:effectLst/>
              </a:rPr>
              <a:t> </a:t>
            </a:r>
            <a:r>
              <a:rPr lang="en-US" sz="2200" dirty="0">
                <a:effectLst/>
              </a:rPr>
              <a:t>and</a:t>
            </a:r>
            <a:r>
              <a:rPr lang="en-US" sz="2200" spc="200" dirty="0">
                <a:effectLst/>
              </a:rPr>
              <a:t> </a:t>
            </a:r>
            <a:r>
              <a:rPr lang="en-US" sz="2200" dirty="0">
                <a:effectLst/>
              </a:rPr>
              <a:t>utilizing</a:t>
            </a:r>
            <a:r>
              <a:rPr lang="en-US" sz="2200" spc="400" dirty="0">
                <a:effectLst/>
              </a:rPr>
              <a:t> </a:t>
            </a:r>
            <a:r>
              <a:rPr lang="en-US" sz="2200" dirty="0">
                <a:effectLst/>
              </a:rPr>
              <a:t>advanced</a:t>
            </a:r>
            <a:r>
              <a:rPr lang="en-US" sz="2200" spc="200" dirty="0">
                <a:effectLst/>
              </a:rPr>
              <a:t> </a:t>
            </a:r>
            <a:r>
              <a:rPr lang="en-US" sz="2200" dirty="0">
                <a:effectLst/>
              </a:rPr>
              <a:t>technologies,</a:t>
            </a:r>
            <a:r>
              <a:rPr lang="en-US" sz="2200" spc="200" dirty="0">
                <a:effectLst/>
              </a:rPr>
              <a:t> </a:t>
            </a:r>
            <a:r>
              <a:rPr lang="en-US" sz="2200" dirty="0">
                <a:effectLst/>
              </a:rPr>
              <a:t>insurers</a:t>
            </a:r>
            <a:r>
              <a:rPr lang="en-US" sz="2200" spc="400" dirty="0">
                <a:effectLst/>
              </a:rPr>
              <a:t> </a:t>
            </a:r>
            <a:r>
              <a:rPr lang="en-US" sz="2200" dirty="0">
                <a:effectLst/>
              </a:rPr>
              <a:t>can</a:t>
            </a:r>
            <a:r>
              <a:rPr lang="en-US" sz="2200" spc="200" dirty="0">
                <a:effectLst/>
              </a:rPr>
              <a:t> </a:t>
            </a:r>
            <a:r>
              <a:rPr lang="en-US" sz="2200" dirty="0">
                <a:effectLst/>
              </a:rPr>
              <a:t>improve</a:t>
            </a:r>
            <a:r>
              <a:rPr lang="en-US" sz="2200" spc="200" dirty="0">
                <a:effectLst/>
              </a:rPr>
              <a:t> </a:t>
            </a:r>
            <a:r>
              <a:rPr lang="en-US" sz="2200" dirty="0">
                <a:effectLst/>
              </a:rPr>
              <a:t>customer</a:t>
            </a:r>
            <a:r>
              <a:rPr lang="en-US" sz="2200" spc="200" dirty="0">
                <a:effectLst/>
              </a:rPr>
              <a:t> </a:t>
            </a:r>
            <a:r>
              <a:rPr lang="en-US" sz="2200" dirty="0">
                <a:effectLst/>
              </a:rPr>
              <a:t>experience,</a:t>
            </a:r>
            <a:r>
              <a:rPr lang="en-US" sz="2200" spc="400" dirty="0">
                <a:effectLst/>
              </a:rPr>
              <a:t> </a:t>
            </a:r>
            <a:r>
              <a:rPr lang="en-US" sz="2200" dirty="0">
                <a:effectLst/>
              </a:rPr>
              <a:t>reduce</a:t>
            </a:r>
            <a:r>
              <a:rPr lang="en-US" sz="2200" spc="200" dirty="0">
                <a:effectLst/>
              </a:rPr>
              <a:t> </a:t>
            </a:r>
            <a:r>
              <a:rPr lang="en-US" sz="2200" dirty="0">
                <a:effectLst/>
              </a:rPr>
              <a:t>disputes,</a:t>
            </a:r>
            <a:r>
              <a:rPr lang="en-US" sz="2200" spc="200" dirty="0">
                <a:effectLst/>
              </a:rPr>
              <a:t> </a:t>
            </a:r>
            <a:r>
              <a:rPr lang="en-US" sz="2200" dirty="0">
                <a:effectLst/>
              </a:rPr>
              <a:t>enhance</a:t>
            </a:r>
            <a:r>
              <a:rPr lang="en-US" sz="2200" spc="200" dirty="0">
                <a:effectLst/>
              </a:rPr>
              <a:t> </a:t>
            </a:r>
            <a:r>
              <a:rPr lang="en-US" sz="2200" dirty="0">
                <a:effectLst/>
              </a:rPr>
              <a:t>efficiency</a:t>
            </a:r>
            <a:r>
              <a:rPr lang="en-US" sz="2200" spc="400" dirty="0">
                <a:effectLst/>
              </a:rPr>
              <a:t> </a:t>
            </a:r>
            <a:r>
              <a:rPr lang="en-US" sz="2200" dirty="0">
                <a:effectLst/>
              </a:rPr>
              <a:t>and</a:t>
            </a:r>
            <a:r>
              <a:rPr lang="en-US" sz="2200" spc="400" dirty="0">
                <a:effectLst/>
              </a:rPr>
              <a:t> </a:t>
            </a:r>
            <a:r>
              <a:rPr lang="en-US" sz="2200" dirty="0">
                <a:effectLst/>
              </a:rPr>
              <a:t>strengthen</a:t>
            </a:r>
            <a:r>
              <a:rPr lang="en-US" sz="2200" spc="200" dirty="0">
                <a:effectLst/>
              </a:rPr>
              <a:t> </a:t>
            </a:r>
            <a:r>
              <a:rPr lang="en-US" sz="2200" dirty="0">
                <a:effectLst/>
              </a:rPr>
              <a:t>compliance. These</a:t>
            </a:r>
            <a:r>
              <a:rPr lang="en-US" sz="2200" spc="400" dirty="0">
                <a:effectLst/>
              </a:rPr>
              <a:t> </a:t>
            </a:r>
            <a:r>
              <a:rPr lang="en-US" sz="2200" dirty="0">
                <a:effectLst/>
              </a:rPr>
              <a:t>advancements will</a:t>
            </a:r>
            <a:r>
              <a:rPr lang="en-US" sz="2200" spc="200" dirty="0">
                <a:effectLst/>
              </a:rPr>
              <a:t> </a:t>
            </a:r>
            <a:r>
              <a:rPr lang="en-US" sz="2200" dirty="0">
                <a:effectLst/>
              </a:rPr>
              <a:t>likely</a:t>
            </a:r>
            <a:r>
              <a:rPr lang="en-US" sz="2200" spc="200" dirty="0">
                <a:effectLst/>
              </a:rPr>
              <a:t> </a:t>
            </a:r>
            <a:r>
              <a:rPr lang="en-US" sz="2200" dirty="0">
                <a:effectLst/>
              </a:rPr>
              <a:t>drive</a:t>
            </a:r>
            <a:r>
              <a:rPr lang="en-US" sz="2200" spc="200" dirty="0">
                <a:effectLst/>
              </a:rPr>
              <a:t> </a:t>
            </a:r>
            <a:r>
              <a:rPr lang="en-US" sz="2200" dirty="0">
                <a:effectLst/>
              </a:rPr>
              <a:t>even</a:t>
            </a:r>
            <a:r>
              <a:rPr lang="en-US" sz="2200" spc="200" dirty="0">
                <a:effectLst/>
              </a:rPr>
              <a:t> </a:t>
            </a:r>
            <a:r>
              <a:rPr lang="en-US" sz="2200" dirty="0">
                <a:effectLst/>
              </a:rPr>
              <a:t>greater</a:t>
            </a:r>
            <a:r>
              <a:rPr lang="en-US" sz="2200" spc="200" dirty="0">
                <a:effectLst/>
              </a:rPr>
              <a:t> </a:t>
            </a:r>
            <a:r>
              <a:rPr lang="en-US" sz="2200" dirty="0">
                <a:effectLst/>
              </a:rPr>
              <a:t>improvements</a:t>
            </a:r>
            <a:r>
              <a:rPr lang="en-US" sz="2200" spc="200" dirty="0">
                <a:effectLst/>
              </a:rPr>
              <a:t> </a:t>
            </a:r>
            <a:r>
              <a:rPr lang="en-US" sz="2200" dirty="0">
                <a:effectLst/>
              </a:rPr>
              <a:t>in</a:t>
            </a:r>
            <a:r>
              <a:rPr lang="en-US" sz="2200" spc="200" dirty="0">
                <a:effectLst/>
              </a:rPr>
              <a:t> </a:t>
            </a:r>
            <a:r>
              <a:rPr lang="en-US" sz="2200" dirty="0">
                <a:effectLst/>
              </a:rPr>
              <a:t>insurance</a:t>
            </a:r>
            <a:r>
              <a:rPr lang="en-US" sz="2200" spc="200" dirty="0">
                <a:effectLst/>
              </a:rPr>
              <a:t> </a:t>
            </a:r>
            <a:r>
              <a:rPr lang="en-US" sz="2200" dirty="0">
                <a:effectLst/>
              </a:rPr>
              <a:t>transparency,</a:t>
            </a:r>
            <a:r>
              <a:rPr lang="en-US" sz="2200" spc="200" dirty="0">
                <a:effectLst/>
              </a:rPr>
              <a:t> </a:t>
            </a:r>
            <a:r>
              <a:rPr lang="en-US" sz="2200" dirty="0">
                <a:effectLst/>
              </a:rPr>
              <a:t>making</a:t>
            </a:r>
            <a:r>
              <a:rPr lang="en-US" sz="2200" spc="200" dirty="0">
                <a:effectLst/>
              </a:rPr>
              <a:t> </a:t>
            </a:r>
            <a:r>
              <a:rPr lang="en-US" sz="2200" dirty="0">
                <a:effectLst/>
              </a:rPr>
              <a:t>it</a:t>
            </a:r>
            <a:r>
              <a:rPr lang="en-US" sz="2200" spc="200" dirty="0">
                <a:effectLst/>
              </a:rPr>
              <a:t> </a:t>
            </a:r>
            <a:r>
              <a:rPr lang="en-US" sz="2200" dirty="0">
                <a:effectLst/>
              </a:rPr>
              <a:t>easier</a:t>
            </a:r>
            <a:r>
              <a:rPr lang="en-US" sz="2200" spc="200" dirty="0">
                <a:effectLst/>
              </a:rPr>
              <a:t> </a:t>
            </a:r>
            <a:r>
              <a:rPr lang="en-US" sz="2200" dirty="0">
                <a:effectLst/>
              </a:rPr>
              <a:t>for policyholders</a:t>
            </a:r>
            <a:r>
              <a:rPr lang="en-US" sz="2200" spc="400" dirty="0">
                <a:effectLst/>
              </a:rPr>
              <a:t> </a:t>
            </a:r>
            <a:r>
              <a:rPr lang="en-US" sz="2200" dirty="0">
                <a:effectLst/>
              </a:rPr>
              <a:t>to</a:t>
            </a:r>
            <a:r>
              <a:rPr lang="en-US" sz="2200" spc="400" dirty="0">
                <a:effectLst/>
              </a:rPr>
              <a:t> </a:t>
            </a:r>
            <a:r>
              <a:rPr lang="en-US" sz="2200" dirty="0">
                <a:effectLst/>
              </a:rPr>
              <a:t>understand</a:t>
            </a:r>
            <a:r>
              <a:rPr lang="en-US" sz="2200" spc="400" dirty="0">
                <a:effectLst/>
              </a:rPr>
              <a:t> </a:t>
            </a:r>
            <a:r>
              <a:rPr lang="en-US" sz="2200" dirty="0">
                <a:effectLst/>
              </a:rPr>
              <a:t>and</a:t>
            </a:r>
            <a:r>
              <a:rPr lang="en-US" sz="2200" spc="400" dirty="0">
                <a:effectLst/>
              </a:rPr>
              <a:t> </a:t>
            </a:r>
            <a:r>
              <a:rPr lang="en-US" sz="2200" dirty="0">
                <a:effectLst/>
              </a:rPr>
              <a:t>manage</a:t>
            </a:r>
            <a:r>
              <a:rPr lang="en-US" sz="2200" spc="200" dirty="0">
                <a:effectLst/>
              </a:rPr>
              <a:t> </a:t>
            </a:r>
            <a:r>
              <a:rPr lang="en-US" sz="2200" dirty="0">
                <a:effectLst/>
              </a:rPr>
              <a:t>their</a:t>
            </a:r>
            <a:r>
              <a:rPr lang="en-US" sz="2200" spc="400" dirty="0">
                <a:effectLst/>
              </a:rPr>
              <a:t> </a:t>
            </a:r>
            <a:r>
              <a:rPr lang="en-US" sz="2200" dirty="0">
                <a:effectLst/>
              </a:rPr>
              <a:t>coverage.</a:t>
            </a:r>
            <a:endParaRPr lang="en-IN" sz="2200" dirty="0">
              <a:effectLst/>
            </a:endParaRPr>
          </a:p>
          <a:p>
            <a:pPr marL="0" indent="0">
              <a:spcBef>
                <a:spcPts val="1310"/>
              </a:spcBef>
              <a:buNone/>
            </a:pPr>
            <a:r>
              <a:rPr lang="en-US" sz="2200" dirty="0">
                <a:effectLst/>
              </a:rPr>
              <a:t> </a:t>
            </a:r>
            <a:endParaRPr lang="en-IN" sz="2200" dirty="0">
              <a:effectLst/>
            </a:endParaRPr>
          </a:p>
          <a:p>
            <a:pPr marL="0" marR="466725" indent="0">
              <a:lnSpc>
                <a:spcPct val="150000"/>
              </a:lnSpc>
              <a:spcBef>
                <a:spcPts val="5"/>
              </a:spcBef>
              <a:spcAft>
                <a:spcPts val="0"/>
              </a:spcAft>
              <a:buNone/>
            </a:pPr>
            <a:r>
              <a:rPr lang="en-US" sz="2200" dirty="0">
                <a:effectLst/>
              </a:rPr>
              <a:t>By</a:t>
            </a:r>
            <a:r>
              <a:rPr lang="en-US" sz="2200" spc="200" dirty="0">
                <a:effectLst/>
              </a:rPr>
              <a:t> </a:t>
            </a:r>
            <a:r>
              <a:rPr lang="en-US" sz="2200" dirty="0">
                <a:effectLst/>
              </a:rPr>
              <a:t>embracing</a:t>
            </a:r>
            <a:r>
              <a:rPr lang="en-US" sz="2200" spc="200" dirty="0">
                <a:effectLst/>
              </a:rPr>
              <a:t> </a:t>
            </a:r>
            <a:r>
              <a:rPr lang="en-US" sz="2200" dirty="0">
                <a:effectLst/>
              </a:rPr>
              <a:t>these</a:t>
            </a:r>
            <a:r>
              <a:rPr lang="en-US" sz="2200" spc="200" dirty="0">
                <a:effectLst/>
              </a:rPr>
              <a:t> </a:t>
            </a:r>
            <a:r>
              <a:rPr lang="en-US" sz="2200" dirty="0">
                <a:effectLst/>
              </a:rPr>
              <a:t>technological</a:t>
            </a:r>
            <a:r>
              <a:rPr lang="en-US" sz="2200" spc="200" dirty="0">
                <a:effectLst/>
              </a:rPr>
              <a:t> </a:t>
            </a:r>
            <a:r>
              <a:rPr lang="en-US" sz="2200" dirty="0">
                <a:effectLst/>
              </a:rPr>
              <a:t>solutions,</a:t>
            </a:r>
            <a:r>
              <a:rPr lang="en-US" sz="2200" spc="200" dirty="0">
                <a:effectLst/>
              </a:rPr>
              <a:t> </a:t>
            </a:r>
            <a:r>
              <a:rPr lang="en-US" sz="2200" dirty="0">
                <a:effectLst/>
              </a:rPr>
              <a:t>insurers</a:t>
            </a:r>
            <a:r>
              <a:rPr lang="en-US" sz="2200" spc="200" dirty="0">
                <a:effectLst/>
              </a:rPr>
              <a:t> </a:t>
            </a:r>
            <a:r>
              <a:rPr lang="en-US" sz="2200" dirty="0">
                <a:effectLst/>
              </a:rPr>
              <a:t>can</a:t>
            </a:r>
            <a:r>
              <a:rPr lang="en-US" sz="2200" spc="200" dirty="0">
                <a:effectLst/>
              </a:rPr>
              <a:t> </a:t>
            </a:r>
            <a:r>
              <a:rPr lang="en-US" sz="2200" dirty="0">
                <a:effectLst/>
              </a:rPr>
              <a:t>position</a:t>
            </a:r>
            <a:r>
              <a:rPr lang="en-US" sz="2200" spc="200" dirty="0">
                <a:effectLst/>
              </a:rPr>
              <a:t> </a:t>
            </a:r>
            <a:r>
              <a:rPr lang="en-US" sz="2200" dirty="0">
                <a:effectLst/>
              </a:rPr>
              <a:t>themselves</a:t>
            </a:r>
            <a:r>
              <a:rPr lang="en-US" sz="2200" spc="200" dirty="0">
                <a:effectLst/>
              </a:rPr>
              <a:t> </a:t>
            </a:r>
            <a:r>
              <a:rPr lang="en-US" sz="2200" dirty="0">
                <a:effectLst/>
              </a:rPr>
              <a:t>as</a:t>
            </a:r>
            <a:r>
              <a:rPr lang="en-US" sz="2200" spc="200" dirty="0">
                <a:effectLst/>
              </a:rPr>
              <a:t> </a:t>
            </a:r>
            <a:r>
              <a:rPr lang="en-US" sz="2200" dirty="0">
                <a:effectLst/>
              </a:rPr>
              <a:t>customer-</a:t>
            </a:r>
            <a:r>
              <a:rPr lang="en-US" sz="2200" spc="400" dirty="0">
                <a:effectLst/>
              </a:rPr>
              <a:t> </a:t>
            </a:r>
            <a:r>
              <a:rPr lang="en-US" sz="2200" dirty="0">
                <a:effectLst/>
              </a:rPr>
              <a:t>centric</a:t>
            </a:r>
            <a:r>
              <a:rPr lang="en-US" sz="2200" spc="200" dirty="0">
                <a:effectLst/>
              </a:rPr>
              <a:t> </a:t>
            </a:r>
            <a:r>
              <a:rPr lang="en-US" sz="2200" dirty="0">
                <a:effectLst/>
              </a:rPr>
              <a:t>organizations</a:t>
            </a:r>
            <a:r>
              <a:rPr lang="en-US" sz="2200" spc="200" dirty="0">
                <a:effectLst/>
              </a:rPr>
              <a:t> </a:t>
            </a:r>
            <a:r>
              <a:rPr lang="en-US" sz="2200" dirty="0">
                <a:effectLst/>
              </a:rPr>
              <a:t>that</a:t>
            </a:r>
            <a:r>
              <a:rPr lang="en-US" sz="2200" spc="200" dirty="0">
                <a:effectLst/>
              </a:rPr>
              <a:t> </a:t>
            </a:r>
            <a:r>
              <a:rPr lang="en-US" sz="2200" dirty="0">
                <a:effectLst/>
              </a:rPr>
              <a:t>prioritize</a:t>
            </a:r>
            <a:r>
              <a:rPr lang="en-US" sz="2200" spc="200" dirty="0">
                <a:effectLst/>
              </a:rPr>
              <a:t> </a:t>
            </a:r>
            <a:r>
              <a:rPr lang="en-US" sz="2200" dirty="0">
                <a:effectLst/>
              </a:rPr>
              <a:t>transparency,</a:t>
            </a:r>
            <a:r>
              <a:rPr lang="en-US" sz="2200" spc="200" dirty="0">
                <a:effectLst/>
              </a:rPr>
              <a:t> </a:t>
            </a:r>
            <a:r>
              <a:rPr lang="en-US" sz="2200" dirty="0">
                <a:effectLst/>
              </a:rPr>
              <a:t>trust,</a:t>
            </a:r>
            <a:r>
              <a:rPr lang="en-US" sz="2200" spc="200" dirty="0">
                <a:effectLst/>
              </a:rPr>
              <a:t> </a:t>
            </a:r>
            <a:r>
              <a:rPr lang="en-US" sz="2200" dirty="0">
                <a:effectLst/>
              </a:rPr>
              <a:t>and</a:t>
            </a:r>
            <a:r>
              <a:rPr lang="en-US" sz="2200" spc="200" dirty="0">
                <a:effectLst/>
              </a:rPr>
              <a:t> </a:t>
            </a:r>
            <a:r>
              <a:rPr lang="en-US" sz="2200" dirty="0">
                <a:effectLst/>
              </a:rPr>
              <a:t>a</a:t>
            </a:r>
            <a:r>
              <a:rPr lang="en-US" sz="2200" spc="200" dirty="0">
                <a:effectLst/>
              </a:rPr>
              <a:t> </a:t>
            </a:r>
            <a:r>
              <a:rPr lang="en-US" sz="2200" dirty="0">
                <a:effectLst/>
              </a:rPr>
              <a:t>positive</a:t>
            </a:r>
            <a:r>
              <a:rPr lang="en-US" sz="2200" spc="200" dirty="0">
                <a:effectLst/>
              </a:rPr>
              <a:t> </a:t>
            </a:r>
            <a:r>
              <a:rPr lang="en-US" sz="2200" dirty="0">
                <a:effectLst/>
              </a:rPr>
              <a:t>policyholder</a:t>
            </a:r>
            <a:r>
              <a:rPr lang="en-US" sz="2200" spc="400" dirty="0">
                <a:effectLst/>
              </a:rPr>
              <a:t> </a:t>
            </a:r>
            <a:r>
              <a:rPr lang="en-US" sz="2200" spc="-10" dirty="0">
                <a:effectLst/>
              </a:rPr>
              <a:t>experience.</a:t>
            </a:r>
            <a:endParaRPr lang="en-IN" sz="2200" dirty="0">
              <a:effectLst/>
            </a:endParaRPr>
          </a:p>
          <a:p>
            <a:pPr marL="0" indent="0">
              <a:buNone/>
            </a:pPr>
            <a:br>
              <a:rPr lang="en-US" sz="1800" dirty="0">
                <a:effectLst/>
                <a:latin typeface="Times New Roman" panose="02020603050405020304" pitchFamily="18" charset="0"/>
                <a:ea typeface="Times New Roman" panose="02020603050405020304" pitchFamily="18" charset="0"/>
              </a:rPr>
            </a:br>
            <a:endParaRPr lang="en-GB" dirty="0"/>
          </a:p>
        </p:txBody>
      </p:sp>
    </p:spTree>
    <p:extLst>
      <p:ext uri="{BB962C8B-B14F-4D97-AF65-F5344CB8AC3E}">
        <p14:creationId xmlns:p14="http://schemas.microsoft.com/office/powerpoint/2010/main" val="2238571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5" name="Rectangle 2">
            <a:extLst>
              <a:ext uri="{FF2B5EF4-FFF2-40B4-BE49-F238E27FC236}">
                <a16:creationId xmlns:a16="http://schemas.microsoft.com/office/drawing/2014/main" id="{592AE17E-E183-026B-AD17-0DAF92ABA762}"/>
              </a:ext>
            </a:extLst>
          </p:cNvPr>
          <p:cNvSpPr>
            <a:spLocks noGrp="1" noChangeArrowheads="1"/>
          </p:cNvSpPr>
          <p:nvPr>
            <p:ph idx="1"/>
          </p:nvPr>
        </p:nvSpPr>
        <p:spPr bwMode="auto">
          <a:xfrm>
            <a:off x="812800" y="762000"/>
            <a:ext cx="1087599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K. Ganesan </a:t>
            </a:r>
            <a:r>
              <a:rPr kumimoji="0" lang="en-US" altLang="en-US" sz="1800" b="0" i="1" u="none" strike="noStrike" cap="none" normalizeH="0" baseline="0" dirty="0">
                <a:ln>
                  <a:noFill/>
                </a:ln>
                <a:solidFill>
                  <a:schemeClr val="tx1"/>
                </a:solidFill>
                <a:effectLst/>
                <a:latin typeface="Arial" panose="020B0604020202020204" pitchFamily="34" charset="0"/>
              </a:rPr>
              <a:t>et al.</a:t>
            </a:r>
            <a:r>
              <a:rPr kumimoji="0" lang="en-US" altLang="en-US" sz="1800" b="0" i="0" u="none" strike="noStrike" cap="none" normalizeH="0" baseline="0" dirty="0">
                <a:ln>
                  <a:noFill/>
                </a:ln>
                <a:solidFill>
                  <a:schemeClr val="tx1"/>
                </a:solidFill>
                <a:effectLst/>
                <a:latin typeface="Arial" panose="020B0604020202020204" pitchFamily="34" charset="0"/>
              </a:rPr>
              <a:t>, "Text Summarization Techniques in Insurance Platforms: A Review," </a:t>
            </a:r>
            <a:r>
              <a:rPr kumimoji="0" lang="en-US" altLang="en-US" sz="1800" b="0" i="1" u="none" strike="noStrike" cap="none" normalizeH="0" baseline="0" dirty="0">
                <a:ln>
                  <a:noFill/>
                </a:ln>
                <a:solidFill>
                  <a:schemeClr val="tx1"/>
                </a:solidFill>
                <a:effectLst/>
                <a:latin typeface="Arial" panose="020B0604020202020204" pitchFamily="34" charset="0"/>
              </a:rPr>
              <a:t>Journal of Data and Information Systems</a:t>
            </a:r>
            <a:r>
              <a:rPr kumimoji="0" lang="en-US" altLang="en-US" sz="1800" b="0" i="0" u="none" strike="noStrike" cap="none" normalizeH="0" baseline="0" dirty="0">
                <a:ln>
                  <a:noFill/>
                </a:ln>
                <a:solidFill>
                  <a:schemeClr val="tx1"/>
                </a:solidFill>
                <a:effectLst/>
                <a:latin typeface="Arial" panose="020B0604020202020204" pitchFamily="34" charset="0"/>
              </a:rPr>
              <a:t>, 2018.</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J. Kim </a:t>
            </a:r>
            <a:r>
              <a:rPr kumimoji="0" lang="en-US" altLang="en-US" sz="1800" b="0" i="1" u="none" strike="noStrike" cap="none" normalizeH="0" baseline="0" dirty="0">
                <a:ln>
                  <a:noFill/>
                </a:ln>
                <a:solidFill>
                  <a:schemeClr val="tx1"/>
                </a:solidFill>
                <a:effectLst/>
                <a:latin typeface="Arial" panose="020B0604020202020204" pitchFamily="34" charset="0"/>
              </a:rPr>
              <a:t>et al.</a:t>
            </a:r>
            <a:r>
              <a:rPr kumimoji="0" lang="en-US" altLang="en-US" sz="1800" b="0" i="0" u="none" strike="noStrike" cap="none" normalizeH="0" baseline="0" dirty="0">
                <a:ln>
                  <a:noFill/>
                </a:ln>
                <a:solidFill>
                  <a:schemeClr val="tx1"/>
                </a:solidFill>
                <a:effectLst/>
                <a:latin typeface="Arial" panose="020B0604020202020204" pitchFamily="34" charset="0"/>
              </a:rPr>
              <a:t>, "Database Integration for Secure Web Applications," in </a:t>
            </a:r>
            <a:r>
              <a:rPr kumimoji="0" lang="en-US" altLang="en-US" sz="1800" b="0" i="1" u="none" strike="noStrike" cap="none" normalizeH="0" baseline="0" dirty="0">
                <a:ln>
                  <a:noFill/>
                </a:ln>
                <a:solidFill>
                  <a:schemeClr val="tx1"/>
                </a:solidFill>
                <a:effectLst/>
                <a:latin typeface="Arial" panose="020B0604020202020204" pitchFamily="34" charset="0"/>
              </a:rPr>
              <a:t>Proceedings of Web Technologies and Systems</a:t>
            </a:r>
            <a:r>
              <a:rPr kumimoji="0" lang="en-US" altLang="en-US" sz="1800" b="0" i="0" u="none" strike="noStrike" cap="none" normalizeH="0" baseline="0" dirty="0">
                <a:ln>
                  <a:noFill/>
                </a:ln>
                <a:solidFill>
                  <a:schemeClr val="tx1"/>
                </a:solidFill>
                <a:effectLst/>
                <a:latin typeface="Arial" panose="020B0604020202020204" pitchFamily="34" charset="0"/>
              </a:rPr>
              <a:t>, 2020.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L. Morrison </a:t>
            </a:r>
            <a:r>
              <a:rPr kumimoji="0" lang="en-US" altLang="en-US" sz="1800" b="0" i="1" u="none" strike="noStrike" cap="none" normalizeH="0" baseline="0" dirty="0">
                <a:ln>
                  <a:noFill/>
                </a:ln>
                <a:solidFill>
                  <a:schemeClr val="tx1"/>
                </a:solidFill>
                <a:effectLst/>
                <a:latin typeface="Arial" panose="020B0604020202020204" pitchFamily="34" charset="0"/>
              </a:rPr>
              <a:t>et al.</a:t>
            </a:r>
            <a:r>
              <a:rPr kumimoji="0" lang="en-US" altLang="en-US" sz="1800" b="0" i="0" u="none" strike="noStrike" cap="none" normalizeH="0" baseline="0" dirty="0">
                <a:ln>
                  <a:noFill/>
                </a:ln>
                <a:solidFill>
                  <a:schemeClr val="tx1"/>
                </a:solidFill>
                <a:effectLst/>
                <a:latin typeface="Arial" panose="020B0604020202020204" pitchFamily="34" charset="0"/>
              </a:rPr>
              <a:t>, "Accessibility in Modern Web Applications: Best Practices," </a:t>
            </a:r>
            <a:r>
              <a:rPr kumimoji="0" lang="en-US" altLang="en-US" sz="1800" b="0" i="1" u="none" strike="noStrike" cap="none" normalizeH="0" baseline="0" dirty="0">
                <a:ln>
                  <a:noFill/>
                </a:ln>
                <a:solidFill>
                  <a:schemeClr val="tx1"/>
                </a:solidFill>
                <a:effectLst/>
                <a:latin typeface="Arial" panose="020B0604020202020204" pitchFamily="34" charset="0"/>
              </a:rPr>
              <a:t>International Journal of Human-Computer Interaction</a:t>
            </a:r>
            <a:r>
              <a:rPr kumimoji="0" lang="en-US" altLang="en-US" sz="1800" b="0" i="0" u="none" strike="noStrike" cap="none" normalizeH="0" baseline="0" dirty="0">
                <a:ln>
                  <a:noFill/>
                </a:ln>
                <a:solidFill>
                  <a:schemeClr val="tx1"/>
                </a:solidFill>
                <a:effectLst/>
                <a:latin typeface="Arial" panose="020B0604020202020204" pitchFamily="34" charset="0"/>
              </a:rPr>
              <a:t>, 2019.</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J. Nielsen, "Web Usability and Navigation Principles," </a:t>
            </a:r>
            <a:r>
              <a:rPr kumimoji="0" lang="en-US" altLang="en-US" sz="1800" b="0" i="1" u="none" strike="noStrike" cap="none" normalizeH="0" baseline="0" dirty="0">
                <a:ln>
                  <a:noFill/>
                </a:ln>
                <a:solidFill>
                  <a:schemeClr val="tx1"/>
                </a:solidFill>
                <a:effectLst/>
                <a:latin typeface="Arial" panose="020B0604020202020204" pitchFamily="34" charset="0"/>
              </a:rPr>
              <a:t>Usability Research Lab</a:t>
            </a:r>
            <a:r>
              <a:rPr kumimoji="0" lang="en-US" altLang="en-US" sz="1800" b="0" i="0" u="none" strike="noStrike" cap="none" normalizeH="0" baseline="0" dirty="0">
                <a:ln>
                  <a:noFill/>
                </a:ln>
                <a:solidFill>
                  <a:schemeClr val="tx1"/>
                </a:solidFill>
                <a:effectLst/>
                <a:latin typeface="Arial" panose="020B0604020202020204" pitchFamily="34" charset="0"/>
              </a:rPr>
              <a:t>, 2018.</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R. Patterson </a:t>
            </a:r>
            <a:r>
              <a:rPr kumimoji="0" lang="en-US" altLang="en-US" sz="1800" b="0" i="1" u="none" strike="noStrike" cap="none" normalizeH="0" baseline="0" dirty="0">
                <a:ln>
                  <a:noFill/>
                </a:ln>
                <a:solidFill>
                  <a:schemeClr val="tx1"/>
                </a:solidFill>
                <a:effectLst/>
                <a:latin typeface="Arial" panose="020B0604020202020204" pitchFamily="34" charset="0"/>
              </a:rPr>
              <a:t>et al.</a:t>
            </a:r>
            <a:r>
              <a:rPr kumimoji="0" lang="en-US" altLang="en-US" sz="1800" b="0" i="0" u="none" strike="noStrike" cap="none" normalizeH="0" baseline="0" dirty="0">
                <a:ln>
                  <a:noFill/>
                </a:ln>
                <a:solidFill>
                  <a:schemeClr val="tx1"/>
                </a:solidFill>
                <a:effectLst/>
                <a:latin typeface="Arial" panose="020B0604020202020204" pitchFamily="34" charset="0"/>
              </a:rPr>
              <a:t>, "Designing Effective Dashboards: A User-Centric Approach," </a:t>
            </a:r>
            <a:r>
              <a:rPr kumimoji="0" lang="en-US" altLang="en-US" sz="1800" b="0" i="1" u="none" strike="noStrike" cap="none" normalizeH="0" baseline="0" dirty="0">
                <a:ln>
                  <a:noFill/>
                </a:ln>
                <a:solidFill>
                  <a:schemeClr val="tx1"/>
                </a:solidFill>
                <a:effectLst/>
                <a:latin typeface="Arial" panose="020B0604020202020204" pitchFamily="34" charset="0"/>
              </a:rPr>
              <a:t>User Experience Journal</a:t>
            </a:r>
            <a:r>
              <a:rPr kumimoji="0" lang="en-US" altLang="en-US" sz="1800" b="0" i="0" u="none" strike="noStrike" cap="none" normalizeH="0" baseline="0" dirty="0">
                <a:ln>
                  <a:noFill/>
                </a:ln>
                <a:solidFill>
                  <a:schemeClr val="tx1"/>
                </a:solidFill>
                <a:effectLst/>
                <a:latin typeface="Arial" panose="020B0604020202020204" pitchFamily="34" charset="0"/>
              </a:rPr>
              <a:t>, 2014.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P. Rao </a:t>
            </a:r>
            <a:r>
              <a:rPr kumimoji="0" lang="en-US" altLang="en-US" sz="1800" b="0" i="1" u="none" strike="noStrike" cap="none" normalizeH="0" baseline="0" dirty="0">
                <a:ln>
                  <a:noFill/>
                </a:ln>
                <a:solidFill>
                  <a:schemeClr val="tx1"/>
                </a:solidFill>
                <a:effectLst/>
                <a:latin typeface="Arial" panose="020B0604020202020204" pitchFamily="34" charset="0"/>
              </a:rPr>
              <a:t>et al.</a:t>
            </a:r>
            <a:r>
              <a:rPr kumimoji="0" lang="en-US" altLang="en-US" sz="1800" b="0" i="0" u="none" strike="noStrike" cap="none" normalizeH="0" baseline="0" dirty="0">
                <a:ln>
                  <a:noFill/>
                </a:ln>
                <a:solidFill>
                  <a:schemeClr val="tx1"/>
                </a:solidFill>
                <a:effectLst/>
                <a:latin typeface="Arial" panose="020B0604020202020204" pitchFamily="34" charset="0"/>
              </a:rPr>
              <a:t>, "Digital Transformation in Insurance: Trends and Challenges," </a:t>
            </a:r>
            <a:r>
              <a:rPr kumimoji="0" lang="en-US" altLang="en-US" sz="1800" b="0" i="1" u="none" strike="noStrike" cap="none" normalizeH="0" baseline="0" dirty="0">
                <a:ln>
                  <a:noFill/>
                </a:ln>
                <a:solidFill>
                  <a:schemeClr val="tx1"/>
                </a:solidFill>
                <a:effectLst/>
                <a:latin typeface="Arial" panose="020B0604020202020204" pitchFamily="34" charset="0"/>
              </a:rPr>
              <a:t>Journal of Financial Technologies</a:t>
            </a:r>
            <a:r>
              <a:rPr kumimoji="0" lang="en-US" altLang="en-US" sz="1800" b="0" i="0" u="none" strike="noStrike" cap="none" normalizeH="0" baseline="0" dirty="0">
                <a:ln>
                  <a:noFill/>
                </a:ln>
                <a:solidFill>
                  <a:schemeClr val="tx1"/>
                </a:solidFill>
                <a:effectLst/>
                <a:latin typeface="Arial" panose="020B0604020202020204" pitchFamily="34" charset="0"/>
              </a:rPr>
              <a:t>, 2020.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 Singh and N. Gupta, "Impact of Comparison Tools in Insurance Platforms," </a:t>
            </a:r>
            <a:r>
              <a:rPr kumimoji="0" lang="en-US" altLang="en-US" sz="1800" b="0" i="1" u="none" strike="noStrike" cap="none" normalizeH="0" baseline="0" dirty="0">
                <a:ln>
                  <a:noFill/>
                </a:ln>
                <a:solidFill>
                  <a:schemeClr val="tx1"/>
                </a:solidFill>
                <a:effectLst/>
                <a:latin typeface="Arial" panose="020B0604020202020204" pitchFamily="34" charset="0"/>
              </a:rPr>
              <a:t>Insurance Technology Review</a:t>
            </a:r>
            <a:r>
              <a:rPr kumimoji="0" lang="en-US" altLang="en-US" sz="1800" b="0" i="0" u="none" strike="noStrike" cap="none" normalizeH="0" baseline="0" dirty="0">
                <a:ln>
                  <a:noFill/>
                </a:ln>
                <a:solidFill>
                  <a:schemeClr val="tx1"/>
                </a:solidFill>
                <a:effectLst/>
                <a:latin typeface="Arial" panose="020B0604020202020204" pitchFamily="34" charset="0"/>
              </a:rPr>
              <a:t>, 2021.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L. Zhang </a:t>
            </a:r>
            <a:r>
              <a:rPr kumimoji="0" lang="en-US" altLang="en-US" sz="1800" b="0" i="1" u="none" strike="noStrike" cap="none" normalizeH="0" baseline="0" dirty="0">
                <a:ln>
                  <a:noFill/>
                </a:ln>
                <a:solidFill>
                  <a:schemeClr val="tx1"/>
                </a:solidFill>
                <a:effectLst/>
                <a:latin typeface="Arial" panose="020B0604020202020204" pitchFamily="34" charset="0"/>
              </a:rPr>
              <a:t>et al.</a:t>
            </a:r>
            <a:r>
              <a:rPr kumimoji="0" lang="en-US" altLang="en-US" sz="1800" b="0" i="0" u="none" strike="noStrike" cap="none" normalizeH="0" baseline="0" dirty="0">
                <a:ln>
                  <a:noFill/>
                </a:ln>
                <a:solidFill>
                  <a:schemeClr val="tx1"/>
                </a:solidFill>
                <a:effectLst/>
                <a:latin typeface="Arial" panose="020B0604020202020204" pitchFamily="34" charset="0"/>
              </a:rPr>
              <a:t>, "API-Driven Development: Case Studies in Insurance Platforms," in </a:t>
            </a:r>
            <a:r>
              <a:rPr kumimoji="0" lang="en-US" altLang="en-US" sz="1800" b="0" i="1" u="none" strike="noStrike" cap="none" normalizeH="0" baseline="0" dirty="0">
                <a:ln>
                  <a:noFill/>
                </a:ln>
                <a:solidFill>
                  <a:schemeClr val="tx1"/>
                </a:solidFill>
                <a:effectLst/>
                <a:latin typeface="Arial" panose="020B0604020202020204" pitchFamily="34" charset="0"/>
              </a:rPr>
              <a:t>ACM Web Science Conference Proceedings</a:t>
            </a:r>
            <a:r>
              <a:rPr kumimoji="0" lang="en-US" altLang="en-US" sz="1800" b="0" i="0" u="none" strike="noStrike" cap="none" normalizeH="0" baseline="0" dirty="0">
                <a:ln>
                  <a:noFill/>
                </a:ln>
                <a:solidFill>
                  <a:schemeClr val="tx1"/>
                </a:solidFill>
                <a:effectLst/>
                <a:latin typeface="Arial" panose="020B0604020202020204" pitchFamily="34" charset="0"/>
              </a:rPr>
              <a:t>, 2022. </a:t>
            </a:r>
          </a:p>
        </p:txBody>
      </p:sp>
    </p:spTree>
    <p:extLst>
      <p:ext uri="{BB962C8B-B14F-4D97-AF65-F5344CB8AC3E}">
        <p14:creationId xmlns:p14="http://schemas.microsoft.com/office/powerpoint/2010/main" val="3613863315"/>
      </p:ext>
    </p:extLst>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ioinformatics" id="{2C23B8A5-E958-4A8C-AECF-01EA482D72F9}" vid="{45DF3A2B-1BA7-4465-AD96-220179DE36DE}"/>
    </a:ext>
  </a:extLst>
</a:theme>
</file>

<file path=docProps/app.xml><?xml version="1.0" encoding="utf-8"?>
<Properties xmlns="http://schemas.openxmlformats.org/officeDocument/2006/extended-properties" xmlns:vt="http://schemas.openxmlformats.org/officeDocument/2006/docPropsVTypes">
  <Template>Bioinformatics</Template>
  <TotalTime>376</TotalTime>
  <Words>713</Words>
  <Application>Microsoft Office PowerPoint</Application>
  <PresentationFormat>Widescreen</PresentationFormat>
  <Paragraphs>65</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Bookman Old Style</vt:lpstr>
      <vt:lpstr>Times New Roman</vt:lpstr>
      <vt:lpstr>Verdana</vt:lpstr>
      <vt:lpstr>Bioinformatics</vt:lpstr>
      <vt:lpstr>Leveraging Technology to Improve Customer Experience</vt:lpstr>
      <vt:lpstr>Introduction</vt:lpstr>
      <vt:lpstr>Literature Review</vt:lpstr>
      <vt:lpstr>Objectives</vt:lpstr>
      <vt:lpstr>Methodology</vt:lpstr>
      <vt:lpstr>Timeline of Project</vt:lpstr>
      <vt:lpstr>Expected Outcomes</vt:lpstr>
      <vt:lpstr>Conclusion</vt:lpstr>
      <vt:lpstr>References</vt:lpstr>
      <vt:lpstr>PSEUDOCODE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mohammed zahid hasan</cp:lastModifiedBy>
  <cp:revision>23</cp:revision>
  <dcterms:created xsi:type="dcterms:W3CDTF">2023-03-16T03:26:27Z</dcterms:created>
  <dcterms:modified xsi:type="dcterms:W3CDTF">2025-01-09T09:41:52Z</dcterms:modified>
</cp:coreProperties>
</file>